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24"/>
  </p:notesMasterIdLst>
  <p:sldIdLst>
    <p:sldId id="450" r:id="rId2"/>
    <p:sldId id="453" r:id="rId3"/>
    <p:sldId id="454" r:id="rId4"/>
    <p:sldId id="439" r:id="rId5"/>
    <p:sldId id="440" r:id="rId6"/>
    <p:sldId id="444" r:id="rId7"/>
    <p:sldId id="452" r:id="rId8"/>
    <p:sldId id="455" r:id="rId9"/>
    <p:sldId id="456" r:id="rId10"/>
    <p:sldId id="464" r:id="rId11"/>
    <p:sldId id="457" r:id="rId12"/>
    <p:sldId id="458" r:id="rId13"/>
    <p:sldId id="459" r:id="rId14"/>
    <p:sldId id="460" r:id="rId15"/>
    <p:sldId id="461" r:id="rId16"/>
    <p:sldId id="465" r:id="rId17"/>
    <p:sldId id="462" r:id="rId18"/>
    <p:sldId id="463" r:id="rId19"/>
    <p:sldId id="466" r:id="rId20"/>
    <p:sldId id="467" r:id="rId21"/>
    <p:sldId id="468" r:id="rId22"/>
    <p:sldId id="469" r:id="rId23"/>
  </p:sldIdLst>
  <p:sldSz cx="9144000" cy="5143500" type="screen16x9"/>
  <p:notesSz cx="6858000" cy="9144000"/>
  <p:embeddedFontLst>
    <p:embeddedFont>
      <p:font typeface="Wingdings 2" pitchFamily="18" charset="2"/>
      <p:regular r:id="rId25"/>
    </p:embeddedFont>
    <p:embeddedFont>
      <p:font typeface="Corbel" pitchFamily="34" charset="0"/>
      <p:regular r:id="rId26"/>
      <p:bold r:id="rId27"/>
      <p:italic r:id="rId28"/>
      <p:boldItalic r:id="rId29"/>
    </p:embeddedFont>
    <p:embeddedFont>
      <p:font typeface="Calibri" pitchFamily="34" charset="0"/>
      <p:regular r:id="rId30"/>
      <p:bold r:id="rId31"/>
      <p:italic r:id="rId32"/>
      <p:boldItalic r:id="rId33"/>
    </p:embeddedFont>
    <p:embeddedFont>
      <p:font typeface="Wingdings 3" pitchFamily="18" charset="2"/>
      <p:regular r:id="rId34"/>
    </p:embeddedFont>
    <p:embeddedFont>
      <p:font typeface="Consolas" pitchFamily="49" charset="0"/>
      <p:regular r:id="rId35"/>
      <p:bold r:id="rId36"/>
      <p:italic r:id="rId37"/>
      <p:boldItalic r:id="rId38"/>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9933"/>
    <a:srgbClr val="FF9900"/>
    <a:srgbClr val="FFFF99"/>
    <a:srgbClr val="FFFF66"/>
    <a:srgbClr val="E3E8F4"/>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425" autoAdjust="0"/>
    <p:restoredTop sz="78941" autoAdjust="0"/>
  </p:normalViewPr>
  <p:slideViewPr>
    <p:cSldViewPr>
      <p:cViewPr varScale="1">
        <p:scale>
          <a:sx n="136" d="100"/>
          <a:sy n="136" d="100"/>
        </p:scale>
        <p:origin x="-90" y="-258"/>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11/29/2010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19</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11/29/2010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11/29/2010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11/29/2010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11/29/2010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11/29/2010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11/29/2010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11/29/2010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11/29/2010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11/29/2010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11/29/2010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11/29/2010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11/29/2010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pic>
        <p:nvPicPr>
          <p:cNvPr id="8" name="Picture 7" descr="Christmas-Do-03 copy.jpg"/>
          <p:cNvPicPr>
            <a:picLocks noChangeAspect="1"/>
          </p:cNvPicPr>
          <p:nvPr/>
        </p:nvPicPr>
        <p:blipFill>
          <a:blip r:embed="rId3" cstate="print"/>
          <a:stretch>
            <a:fillRect/>
          </a:stretch>
        </p:blipFill>
        <p:spPr>
          <a:xfrm>
            <a:off x="-76200" y="-1"/>
            <a:ext cx="9272873" cy="5205325"/>
          </a:xfrm>
          <a:prstGeom prst="rect">
            <a:avLst/>
          </a:prstGeom>
        </p:spPr>
      </p:pic>
      <p:pic>
        <p:nvPicPr>
          <p:cNvPr id="10" name="Picture 9" descr="Christmas-Do-05.jpg"/>
          <p:cNvPicPr>
            <a:picLocks noChangeAspect="1"/>
          </p:cNvPicPr>
          <p:nvPr/>
        </p:nvPicPr>
        <p:blipFill>
          <a:blip r:embed="rId4" cstate="print"/>
          <a:stretch>
            <a:fillRect/>
          </a:stretch>
        </p:blipFill>
        <p:spPr>
          <a:xfrm>
            <a:off x="457200" y="2190750"/>
            <a:ext cx="6500188" cy="1739900"/>
          </a:xfrm>
          <a:prstGeom prst="rect">
            <a:avLst/>
          </a:prstGeom>
          <a:effectLst>
            <a:softEdge rad="317500"/>
          </a:effectLst>
        </p:spPr>
      </p:pic>
      <p:pic>
        <p:nvPicPr>
          <p:cNvPr id="14" name="Picture 13" descr="Christmas-Do-04.jpg"/>
          <p:cNvPicPr>
            <a:picLocks noChangeAspect="1"/>
          </p:cNvPicPr>
          <p:nvPr/>
        </p:nvPicPr>
        <p:blipFill>
          <a:blip r:embed="rId5" cstate="print"/>
          <a:stretch>
            <a:fillRect/>
          </a:stretch>
        </p:blipFill>
        <p:spPr>
          <a:xfrm>
            <a:off x="381000" y="438150"/>
            <a:ext cx="3289300" cy="1460500"/>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2438400" y="4095750"/>
            <a:ext cx="4953000" cy="830997"/>
          </a:xfrm>
          <a:prstGeom prst="rect">
            <a:avLst/>
          </a:prstGeom>
          <a:noFill/>
        </p:spPr>
        <p:txBody>
          <a:bodyPr wrap="square" rtlCol="0">
            <a:spAutoFit/>
          </a:bodyPr>
          <a:lstStyle/>
          <a:p>
            <a:r>
              <a:rPr lang="en-US" sz="2400" i="1" dirty="0" smtClean="0">
                <a:solidFill>
                  <a:schemeClr val="bg2">
                    <a:lumMod val="40000"/>
                    <a:lumOff val="60000"/>
                  </a:schemeClr>
                </a:solidFill>
                <a:latin typeface="Adobe Caslon Pro" pitchFamily="18" charset="0"/>
              </a:rPr>
              <a:t>Saturday, December 11, 2010 ~ 6:00 pm</a:t>
            </a:r>
          </a:p>
          <a:p>
            <a:r>
              <a:rPr lang="en-US" sz="2400" i="1" dirty="0" smtClean="0">
                <a:solidFill>
                  <a:schemeClr val="bg2">
                    <a:lumMod val="40000"/>
                    <a:lumOff val="60000"/>
                  </a:schemeClr>
                </a:solidFill>
                <a:latin typeface="Adobe Caslon Pro" pitchFamily="18" charset="0"/>
              </a:rPr>
              <a:t>In the Best Western, Huffman Mill Road</a:t>
            </a:r>
            <a:endParaRPr lang="en-US" sz="2400" i="1" dirty="0">
              <a:solidFill>
                <a:schemeClr val="bg2">
                  <a:lumMod val="40000"/>
                  <a:lumOff val="60000"/>
                </a:schemeClr>
              </a:solidFill>
              <a:latin typeface="Adobe Caslon Pro" pitchFamily="18" charset="0"/>
            </a:endParaRPr>
          </a:p>
        </p:txBody>
      </p:sp>
      <p:pic>
        <p:nvPicPr>
          <p:cNvPr id="12" name="Picture 11" descr="Christmas-Do-06.jpg"/>
          <p:cNvPicPr>
            <a:picLocks noChangeAspect="1"/>
          </p:cNvPicPr>
          <p:nvPr/>
        </p:nvPicPr>
        <p:blipFill>
          <a:blip r:embed="rId6" cstate="print"/>
          <a:stretch>
            <a:fillRect/>
          </a:stretch>
        </p:blipFill>
        <p:spPr>
          <a:xfrm>
            <a:off x="3581400" y="285750"/>
            <a:ext cx="5187695" cy="1752600"/>
          </a:xfrm>
          <a:prstGeom prst="rect">
            <a:avLst/>
          </a:prstGeom>
          <a:effectLst>
            <a:softEdge rad="1270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33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295400" y="1123950"/>
            <a:ext cx="6781800" cy="3505200"/>
          </a:xfrm>
        </p:spPr>
        <p:txBody>
          <a:bodyPr anchor="t">
            <a:noAutofit/>
          </a:bodyPr>
          <a:lstStyle/>
          <a:p>
            <a:pPr marL="800100" lvl="1" indent="-342900" algn="l" eaLnBrk="1" fontAlgn="auto" hangingPunct="1">
              <a:spcAft>
                <a:spcPts val="0"/>
              </a:spcAft>
              <a:buClr>
                <a:schemeClr val="accent3">
                  <a:lumMod val="60000"/>
                  <a:lumOff val="40000"/>
                </a:schemeClr>
              </a:buClr>
              <a:defRPr/>
            </a:pPr>
            <a:r>
              <a:rPr lang="en-US" sz="40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Use of the Bible</a:t>
            </a:r>
            <a:endParaRPr lang="en-US" sz="14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endParaRP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      Worship</a:t>
            </a: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i="1"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Repentance and Faith</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Obedience</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Witness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b="1" baseline="30000" dirty="0" smtClean="0">
                <a:effectLst>
                  <a:outerShdw blurRad="38100" dist="38100" dir="2700000" algn="tl">
                    <a:srgbClr val="000000">
                      <a:alpha val="43137"/>
                    </a:srgbClr>
                  </a:outerShdw>
                </a:effectLst>
                <a:latin typeface="Adobe Caslon Pro" pitchFamily="18" charset="0"/>
              </a:rPr>
              <a:t>15</a:t>
            </a:r>
            <a:r>
              <a:rPr lang="en-US" sz="2400" b="1" dirty="0" smtClean="0">
                <a:effectLst>
                  <a:outerShdw blurRad="38100" dist="38100" dir="2700000" algn="tl">
                    <a:srgbClr val="000000">
                      <a:alpha val="43137"/>
                    </a:srgbClr>
                  </a:outerShdw>
                </a:effectLst>
                <a:latin typeface="Adobe Caslon Pro" pitchFamily="18" charset="0"/>
              </a:rPr>
              <a:t> “If you love me, keep my commands. </a:t>
            </a:r>
            <a:r>
              <a:rPr lang="en-US" sz="2400" b="1"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 </a:t>
            </a:r>
            <a:r>
              <a:rPr lang="en-US" b="1"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John 14:15</a:t>
            </a:r>
          </a:p>
          <a:p>
            <a:endParaRPr lang="en-US" dirty="0" smtClean="0">
              <a:solidFill>
                <a:schemeClr val="accent3">
                  <a:lumMod val="75000"/>
                </a:schemeClr>
              </a:solidFill>
              <a:effectLst>
                <a:outerShdw blurRad="38100" dist="38100" dir="2700000" algn="tl">
                  <a:srgbClr val="000000">
                    <a:alpha val="43137"/>
                  </a:srgbClr>
                </a:outerShdw>
              </a:effectLst>
              <a:latin typeface="Adobe Caslon Pro" pitchFamily="18" charset="0"/>
            </a:endParaRPr>
          </a:p>
          <a:p>
            <a:r>
              <a:rPr lang="en-US" sz="2400" b="1" baseline="30000" dirty="0" smtClean="0">
                <a:effectLst>
                  <a:outerShdw blurRad="38100" dist="38100" dir="2700000" algn="tl">
                    <a:srgbClr val="000000">
                      <a:alpha val="43137"/>
                    </a:srgbClr>
                  </a:outerShdw>
                </a:effectLst>
                <a:latin typeface="Adobe Caslon Pro" pitchFamily="18" charset="0"/>
              </a:rPr>
              <a:t>21</a:t>
            </a:r>
            <a:r>
              <a:rPr lang="en-US" sz="2400" b="1" dirty="0" smtClean="0">
                <a:effectLst>
                  <a:outerShdw blurRad="38100" dist="38100" dir="2700000" algn="tl">
                    <a:srgbClr val="000000">
                      <a:alpha val="43137"/>
                    </a:srgbClr>
                  </a:outerShdw>
                </a:effectLst>
                <a:latin typeface="Adobe Caslon Pro" pitchFamily="18" charset="0"/>
              </a:rPr>
              <a:t> Whoever has my commands and keeps them is the one who loves me. The one who loves me will be loved by my Father, and I too will love them and show myself to them.”  </a:t>
            </a:r>
            <a:r>
              <a:rPr lang="en-US" b="1"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John 14:21</a:t>
            </a:r>
          </a:p>
          <a:p>
            <a:endParaRPr lang="en-US" dirty="0" smtClean="0">
              <a:solidFill>
                <a:schemeClr val="accent3">
                  <a:lumMod val="75000"/>
                </a:schemeClr>
              </a:solidFill>
              <a:effectLst>
                <a:outerShdw blurRad="38100" dist="38100" dir="2700000" algn="tl">
                  <a:srgbClr val="000000">
                    <a:alpha val="43137"/>
                  </a:srgbClr>
                </a:outerShdw>
              </a:effectLst>
              <a:latin typeface="Adobe Caslon Pro" pitchFamily="18" charset="0"/>
            </a:endParaRPr>
          </a:p>
          <a:p>
            <a:r>
              <a:rPr lang="en-US" sz="2400" b="1" baseline="30000" dirty="0" smtClean="0">
                <a:effectLst>
                  <a:outerShdw blurRad="38100" dist="38100" dir="2700000" algn="tl">
                    <a:srgbClr val="000000">
                      <a:alpha val="43137"/>
                    </a:srgbClr>
                  </a:outerShdw>
                </a:effectLst>
                <a:latin typeface="Adobe Caslon Pro" pitchFamily="18" charset="0"/>
              </a:rPr>
              <a:t>23</a:t>
            </a:r>
            <a:r>
              <a:rPr lang="en-US" sz="2400" b="1" dirty="0" smtClean="0">
                <a:effectLst>
                  <a:outerShdw blurRad="38100" dist="38100" dir="2700000" algn="tl">
                    <a:srgbClr val="000000">
                      <a:alpha val="43137"/>
                    </a:srgbClr>
                  </a:outerShdw>
                </a:effectLst>
                <a:latin typeface="Adobe Caslon Pro" pitchFamily="18" charset="0"/>
              </a:rPr>
              <a:t> Jesus replied, “Anyone who loves me will obey my teaching. My Father will love them, and we will come to them and make our home with them. </a:t>
            </a:r>
            <a:r>
              <a:rPr lang="en-US" sz="2400" b="1" baseline="30000" dirty="0" smtClean="0">
                <a:effectLst>
                  <a:outerShdw blurRad="38100" dist="38100" dir="2700000" algn="tl">
                    <a:srgbClr val="000000">
                      <a:alpha val="43137"/>
                    </a:srgbClr>
                  </a:outerShdw>
                </a:effectLst>
                <a:latin typeface="Adobe Caslon Pro" pitchFamily="18" charset="0"/>
              </a:rPr>
              <a:t>24</a:t>
            </a:r>
            <a:r>
              <a:rPr lang="en-US" sz="2400" b="1" dirty="0" smtClean="0">
                <a:effectLst>
                  <a:outerShdw blurRad="38100" dist="38100" dir="2700000" algn="tl">
                    <a:srgbClr val="000000">
                      <a:alpha val="43137"/>
                    </a:srgbClr>
                  </a:outerShdw>
                </a:effectLst>
                <a:latin typeface="Adobe Caslon Pro" pitchFamily="18" charset="0"/>
              </a:rPr>
              <a:t> Anyone who does not love me will not obey my teaching. These words you hear are not my own; they belong to the Father who sent me.  </a:t>
            </a:r>
            <a:r>
              <a:rPr lang="en-US" b="1" smtClean="0">
                <a:solidFill>
                  <a:schemeClr val="accent3">
                    <a:lumMod val="75000"/>
                  </a:schemeClr>
                </a:solidFill>
                <a:effectLst>
                  <a:outerShdw blurRad="38100" dist="38100" dir="2700000" algn="tl">
                    <a:srgbClr val="000000">
                      <a:alpha val="43137"/>
                    </a:srgbClr>
                  </a:outerShdw>
                </a:effectLst>
                <a:latin typeface="Adobe Caslon Pro" pitchFamily="18" charset="0"/>
              </a:rPr>
              <a:t>John </a:t>
            </a:r>
            <a:r>
              <a:rPr lang="en-US" b="1" smtClean="0">
                <a:solidFill>
                  <a:schemeClr val="accent3">
                    <a:lumMod val="75000"/>
                  </a:schemeClr>
                </a:solidFill>
                <a:effectLst>
                  <a:outerShdw blurRad="38100" dist="38100" dir="2700000" algn="tl">
                    <a:srgbClr val="000000">
                      <a:alpha val="43137"/>
                    </a:srgbClr>
                  </a:outerShdw>
                </a:effectLst>
                <a:latin typeface="Adobe Caslon Pro" pitchFamily="18" charset="0"/>
              </a:rPr>
              <a:t>14:23-24</a:t>
            </a:r>
            <a:endParaRPr lang="en-US" dirty="0" smtClean="0">
              <a:solidFill>
                <a:schemeClr val="accent3">
                  <a:lumMod val="75000"/>
                </a:schemeClr>
              </a:solidFill>
              <a:effectLst>
                <a:outerShdw blurRad="38100" dist="38100" dir="2700000" algn="tl">
                  <a:srgbClr val="000000">
                    <a:alpha val="43137"/>
                  </a:srgbClr>
                </a:outerShdw>
              </a:effectLst>
              <a:latin typeface="Adobe Caslon Pro" pitchFamily="18" charset="0"/>
            </a:endParaRPr>
          </a:p>
          <a:p>
            <a:endParaRPr lang="en-US" dirty="0"/>
          </a:p>
        </p:txBody>
      </p:sp>
      <p:sp>
        <p:nvSpPr>
          <p:cNvPr id="6" name="TextBox 5"/>
          <p:cNvSpPr txBox="1"/>
          <p:nvPr/>
        </p:nvSpPr>
        <p:spPr>
          <a:xfrm>
            <a:off x="4876800" y="-95250"/>
            <a:ext cx="2971800" cy="523220"/>
          </a:xfrm>
          <a:prstGeom prst="rect">
            <a:avLst/>
          </a:prstGeom>
          <a:noFill/>
        </p:spPr>
        <p:txBody>
          <a:bodyPr wrap="square" rtlCol="0">
            <a:spAutoFit/>
          </a:bodyPr>
          <a:lstStyle/>
          <a:p>
            <a:endParaRPr lang="en-US" sz="2800" i="1"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b="1" baseline="30000" dirty="0" smtClean="0">
                <a:effectLst>
                  <a:outerShdw blurRad="38100" dist="38100" dir="2700000" algn="tl">
                    <a:srgbClr val="000000">
                      <a:alpha val="43137"/>
                    </a:srgbClr>
                  </a:outerShdw>
                </a:effectLst>
                <a:latin typeface="Adobe Caslon Pro" pitchFamily="18" charset="0"/>
              </a:rPr>
              <a:t>1</a:t>
            </a:r>
            <a:r>
              <a:rPr lang="en-US" sz="2400" b="1" dirty="0" smtClean="0">
                <a:effectLst>
                  <a:outerShdw blurRad="38100" dist="38100" dir="2700000" algn="tl">
                    <a:srgbClr val="000000">
                      <a:alpha val="43137"/>
                    </a:srgbClr>
                  </a:outerShdw>
                </a:effectLst>
                <a:latin typeface="Adobe Caslon Pro" pitchFamily="18" charset="0"/>
              </a:rPr>
              <a:t> As for other matters, brothers and sisters, we instructed you how to live in order to please God, as in fact you are living. Now we ask you and urge you in the Lord Jesus to do this more and more. </a:t>
            </a:r>
          </a:p>
          <a:p>
            <a:r>
              <a:rPr lang="en-US" b="1"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1 Thess. 4:1</a:t>
            </a:r>
            <a:endParaRPr lang="en-US" dirty="0" smtClean="0">
              <a:solidFill>
                <a:schemeClr val="accent3">
                  <a:lumMod val="75000"/>
                </a:schemeClr>
              </a:solidFill>
              <a:effectLst>
                <a:outerShdw blurRad="38100" dist="38100" dir="2700000" algn="tl">
                  <a:srgbClr val="000000">
                    <a:alpha val="43137"/>
                  </a:srgbClr>
                </a:outerShdw>
              </a:effectLst>
              <a:latin typeface="Adobe Caslon Pro" pitchFamily="18" charset="0"/>
            </a:endParaRPr>
          </a:p>
          <a:p>
            <a:endParaRPr lang="en-US" dirty="0"/>
          </a:p>
        </p:txBody>
      </p:sp>
      <p:sp>
        <p:nvSpPr>
          <p:cNvPr id="6" name="TextBox 5"/>
          <p:cNvSpPr txBox="1"/>
          <p:nvPr/>
        </p:nvSpPr>
        <p:spPr>
          <a:xfrm>
            <a:off x="4876800" y="-95250"/>
            <a:ext cx="2971800" cy="523220"/>
          </a:xfrm>
          <a:prstGeom prst="rect">
            <a:avLst/>
          </a:prstGeom>
          <a:noFill/>
        </p:spPr>
        <p:txBody>
          <a:bodyPr wrap="square" rtlCol="0">
            <a:spAutoFit/>
          </a:bodyPr>
          <a:lstStyle/>
          <a:p>
            <a:endParaRPr lang="en-US" sz="2800" i="1"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The only way to be sure of living according to God’s will is to live according to Scripture. </a:t>
            </a:r>
          </a:p>
          <a:p>
            <a:endParaRPr lang="en-US" sz="24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en-US" sz="2400" b="1" dirty="0" smtClean="0">
                <a:effectLst>
                  <a:outerShdw blurRad="38100" dist="38100" dir="2700000" algn="tl">
                    <a:srgbClr val="000000">
                      <a:alpha val="43137"/>
                    </a:srgbClr>
                  </a:outerShdw>
                </a:effectLst>
                <a:latin typeface="Adobe Caslon Pro" pitchFamily="18" charset="0"/>
              </a:rPr>
              <a:t>“But why do you call Me ‘Lord, Lord,’ and do not do the things which I say?” </a:t>
            </a:r>
          </a:p>
          <a:p>
            <a:r>
              <a:rPr lang="en-US"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Luke 6:46</a:t>
            </a:r>
            <a:r>
              <a:rPr lang="en-US" dirty="0" smtClean="0"/>
              <a:t/>
            </a:r>
            <a:br>
              <a:rPr lang="en-US" dirty="0" smtClean="0"/>
            </a:br>
            <a:r>
              <a:rPr lang="en-US" dirty="0" smtClean="0"/>
              <a:t/>
            </a:r>
            <a:br>
              <a:rPr lang="en-US" dirty="0" smtClean="0"/>
            </a:br>
            <a:endParaRPr lang="en-US" dirty="0"/>
          </a:p>
        </p:txBody>
      </p:sp>
      <p:sp>
        <p:nvSpPr>
          <p:cNvPr id="6" name="TextBox 5"/>
          <p:cNvSpPr txBox="1"/>
          <p:nvPr/>
        </p:nvSpPr>
        <p:spPr>
          <a:xfrm>
            <a:off x="4876800" y="-95250"/>
            <a:ext cx="2971800" cy="523220"/>
          </a:xfrm>
          <a:prstGeom prst="rect">
            <a:avLst/>
          </a:prstGeom>
          <a:noFill/>
        </p:spPr>
        <p:txBody>
          <a:bodyPr wrap="square" rtlCol="0">
            <a:spAutoFit/>
          </a:bodyPr>
          <a:lstStyle/>
          <a:p>
            <a:endParaRPr lang="en-US" sz="2800" i="1"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b="1" dirty="0" smtClean="0">
                <a:effectLst>
                  <a:outerShdw blurRad="38100" dist="38100" dir="2700000" algn="tl">
                    <a:srgbClr val="000000">
                      <a:alpha val="43137"/>
                    </a:srgbClr>
                  </a:outerShdw>
                </a:effectLst>
                <a:latin typeface="Adobe Caslon Pro" pitchFamily="18" charset="0"/>
              </a:rPr>
              <a:t>“But be doers of the word, and not hearers only, deceiving yourselves. For if anyone is a hearer of the word and not a doer, he is like a man observing his natural face in a mirror; for he observes himself, goes away, and immediately forgets what kind of man he was. But he who looks into the perfect law of liberty and continues in it, and is not a forgetful hearer but a doer of the work, this one will be blessed in what he does.”</a:t>
            </a:r>
          </a:p>
          <a:p>
            <a:r>
              <a:rPr lang="en-US" sz="2400"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James 1:22-25 </a:t>
            </a:r>
          </a:p>
          <a:p>
            <a:r>
              <a:rPr lang="en-US" b="1" dirty="0" smtClean="0"/>
              <a:t/>
            </a:r>
            <a:br>
              <a:rPr lang="en-US" b="1" dirty="0" smtClean="0"/>
            </a:br>
            <a:endParaRPr lang="en-US" dirty="0"/>
          </a:p>
        </p:txBody>
      </p:sp>
      <p:sp>
        <p:nvSpPr>
          <p:cNvPr id="6" name="TextBox 5"/>
          <p:cNvSpPr txBox="1"/>
          <p:nvPr/>
        </p:nvSpPr>
        <p:spPr>
          <a:xfrm>
            <a:off x="4876800" y="-95250"/>
            <a:ext cx="2971800" cy="523220"/>
          </a:xfrm>
          <a:prstGeom prst="rect">
            <a:avLst/>
          </a:prstGeom>
          <a:noFill/>
        </p:spPr>
        <p:txBody>
          <a:bodyPr wrap="square" rtlCol="0">
            <a:spAutoFit/>
          </a:bodyPr>
          <a:lstStyle/>
          <a:p>
            <a:endParaRPr lang="en-US" sz="2800" i="1"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b="1" dirty="0" smtClean="0">
                <a:effectLst>
                  <a:outerShdw blurRad="38100" dist="38100" dir="2700000" algn="tl">
                    <a:srgbClr val="000000">
                      <a:alpha val="43137"/>
                    </a:srgbClr>
                  </a:outerShdw>
                </a:effectLst>
                <a:latin typeface="Adobe Caslon Pro" pitchFamily="18" charset="0"/>
              </a:rPr>
              <a:t>“Trust in the Lord with all thine heart; and lean not unto thine own understanding. In all thy ways acknowledge him, and he shall direct thy paths.” </a:t>
            </a:r>
          </a:p>
          <a:p>
            <a:r>
              <a:rPr lang="en-US"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Proverbs 3:5-6</a:t>
            </a:r>
            <a:r>
              <a:rPr lang="en-US" sz="2400" b="1" dirty="0" smtClean="0">
                <a:effectLst>
                  <a:outerShdw blurRad="38100" dist="38100" dir="2700000" algn="tl">
                    <a:srgbClr val="000000">
                      <a:alpha val="43137"/>
                    </a:srgbClr>
                  </a:outerShdw>
                </a:effectLst>
                <a:latin typeface="Adobe Caslon Pro" pitchFamily="18" charset="0"/>
              </a:rPr>
              <a:t/>
            </a:r>
            <a:br>
              <a:rPr lang="en-US" sz="2400" b="1" dirty="0" smtClean="0">
                <a:effectLst>
                  <a:outerShdw blurRad="38100" dist="38100" dir="2700000" algn="tl">
                    <a:srgbClr val="000000">
                      <a:alpha val="43137"/>
                    </a:srgbClr>
                  </a:outerShdw>
                </a:effectLst>
                <a:latin typeface="Adobe Caslon Pro" pitchFamily="18" charset="0"/>
              </a:rPr>
            </a:br>
            <a:r>
              <a:rPr lang="en-US" sz="2400" b="1" dirty="0" smtClean="0">
                <a:effectLst>
                  <a:outerShdw blurRad="38100" dist="38100" dir="2700000" algn="tl">
                    <a:srgbClr val="000000">
                      <a:alpha val="43137"/>
                    </a:srgbClr>
                  </a:outerShdw>
                </a:effectLst>
                <a:latin typeface="Adobe Caslon Pro" pitchFamily="18" charset="0"/>
              </a:rPr>
              <a:t/>
            </a:r>
            <a:br>
              <a:rPr lang="en-US" sz="2400" b="1" dirty="0" smtClean="0">
                <a:effectLst>
                  <a:outerShdw blurRad="38100" dist="38100" dir="2700000" algn="tl">
                    <a:srgbClr val="000000">
                      <a:alpha val="43137"/>
                    </a:srgbClr>
                  </a:outerShdw>
                </a:effectLst>
                <a:latin typeface="Adobe Caslon Pro" pitchFamily="18" charset="0"/>
              </a:rPr>
            </a:br>
            <a:r>
              <a:rPr lang="en-US" sz="2400" b="1" dirty="0" smtClean="0">
                <a:effectLst>
                  <a:outerShdw blurRad="38100" dist="38100" dir="2700000" algn="tl">
                    <a:srgbClr val="000000">
                      <a:alpha val="43137"/>
                    </a:srgbClr>
                  </a:outerShdw>
                </a:effectLst>
                <a:latin typeface="Adobe Caslon Pro" pitchFamily="18" charset="0"/>
              </a:rPr>
              <a:t>"Casting all your care upon him; for he </a:t>
            </a:r>
            <a:r>
              <a:rPr lang="en-US" sz="2400" b="1" dirty="0" err="1" smtClean="0">
                <a:effectLst>
                  <a:outerShdw blurRad="38100" dist="38100" dir="2700000" algn="tl">
                    <a:srgbClr val="000000">
                      <a:alpha val="43137"/>
                    </a:srgbClr>
                  </a:outerShdw>
                </a:effectLst>
                <a:latin typeface="Adobe Caslon Pro" pitchFamily="18" charset="0"/>
              </a:rPr>
              <a:t>careth</a:t>
            </a:r>
            <a:r>
              <a:rPr lang="en-US" sz="2400" b="1" dirty="0" smtClean="0">
                <a:effectLst>
                  <a:outerShdw blurRad="38100" dist="38100" dir="2700000" algn="tl">
                    <a:srgbClr val="000000">
                      <a:alpha val="43137"/>
                    </a:srgbClr>
                  </a:outerShdw>
                </a:effectLst>
                <a:latin typeface="Adobe Caslon Pro" pitchFamily="18" charset="0"/>
              </a:rPr>
              <a:t> for you.“</a:t>
            </a:r>
          </a:p>
          <a:p>
            <a:r>
              <a:rPr lang="en-US"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1 Peter 5:7 </a:t>
            </a:r>
            <a:r>
              <a:rPr lang="en-US" dirty="0" smtClean="0"/>
              <a:t/>
            </a:r>
            <a:br>
              <a:rPr lang="en-US" dirty="0" smtClean="0"/>
            </a:br>
            <a:endParaRPr lang="en-US" dirty="0"/>
          </a:p>
        </p:txBody>
      </p:sp>
      <p:sp>
        <p:nvSpPr>
          <p:cNvPr id="6" name="TextBox 5"/>
          <p:cNvSpPr txBox="1"/>
          <p:nvPr/>
        </p:nvSpPr>
        <p:spPr>
          <a:xfrm>
            <a:off x="4876800" y="-95250"/>
            <a:ext cx="2971800" cy="523220"/>
          </a:xfrm>
          <a:prstGeom prst="rect">
            <a:avLst/>
          </a:prstGeom>
          <a:noFill/>
        </p:spPr>
        <p:txBody>
          <a:bodyPr wrap="square" rtlCol="0">
            <a:spAutoFit/>
          </a:bodyPr>
          <a:lstStyle/>
          <a:p>
            <a:endParaRPr lang="en-US" sz="2800" i="1"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33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295400" y="1123950"/>
            <a:ext cx="6781800" cy="3505200"/>
          </a:xfrm>
        </p:spPr>
        <p:txBody>
          <a:bodyPr anchor="t">
            <a:noAutofit/>
          </a:bodyPr>
          <a:lstStyle/>
          <a:p>
            <a:pPr marL="800100" lvl="1" indent="-342900" algn="l" eaLnBrk="1" fontAlgn="auto" hangingPunct="1">
              <a:spcAft>
                <a:spcPts val="0"/>
              </a:spcAft>
              <a:buClr>
                <a:schemeClr val="accent3">
                  <a:lumMod val="60000"/>
                  <a:lumOff val="40000"/>
                </a:schemeClr>
              </a:buClr>
              <a:defRPr/>
            </a:pPr>
            <a:r>
              <a:rPr lang="en-US" sz="40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Use of the Bible</a:t>
            </a:r>
            <a:endParaRPr lang="en-US" sz="14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endParaRP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      Worship</a:t>
            </a: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i="1"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Repentance and Faith</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Obedience</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Witness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b="1" baseline="30000" dirty="0" smtClean="0">
                <a:effectLst>
                  <a:outerShdw blurRad="38100" dist="38100" dir="2700000" algn="tl">
                    <a:srgbClr val="000000">
                      <a:alpha val="43137"/>
                    </a:srgbClr>
                  </a:outerShdw>
                </a:effectLst>
                <a:latin typeface="Adobe Caslon Pro" pitchFamily="18" charset="0"/>
              </a:rPr>
              <a:t>1</a:t>
            </a:r>
            <a:r>
              <a:rPr lang="en-US" sz="2400" b="1" dirty="0" smtClean="0">
                <a:effectLst>
                  <a:outerShdw blurRad="38100" dist="38100" dir="2700000" algn="tl">
                    <a:srgbClr val="000000">
                      <a:alpha val="43137"/>
                    </a:srgbClr>
                  </a:outerShdw>
                </a:effectLst>
                <a:latin typeface="Adobe Caslon Pro" pitchFamily="18" charset="0"/>
              </a:rPr>
              <a:t> That which was from the beginning, which we have heard, which we have seen with our eyes, which we have looked at and our hands have touched—this we proclaim concerning the Word of life. </a:t>
            </a:r>
            <a:r>
              <a:rPr lang="en-US" sz="2400" b="1" baseline="30000" dirty="0" smtClean="0">
                <a:effectLst>
                  <a:outerShdw blurRad="38100" dist="38100" dir="2700000" algn="tl">
                    <a:srgbClr val="000000">
                      <a:alpha val="43137"/>
                    </a:srgbClr>
                  </a:outerShdw>
                </a:effectLst>
                <a:latin typeface="Adobe Caslon Pro" pitchFamily="18" charset="0"/>
              </a:rPr>
              <a:t>2</a:t>
            </a:r>
            <a:r>
              <a:rPr lang="en-US" sz="2400" b="1" dirty="0" smtClean="0">
                <a:effectLst>
                  <a:outerShdw blurRad="38100" dist="38100" dir="2700000" algn="tl">
                    <a:srgbClr val="000000">
                      <a:alpha val="43137"/>
                    </a:srgbClr>
                  </a:outerShdw>
                </a:effectLst>
                <a:latin typeface="Adobe Caslon Pro" pitchFamily="18" charset="0"/>
              </a:rPr>
              <a:t> The life appeared; we have seen it and testify to it, and we proclaim to you the eternal life, which was with the Father and has appeared to us. </a:t>
            </a:r>
            <a:r>
              <a:rPr lang="en-US" sz="2400" b="1" baseline="30000" dirty="0" smtClean="0">
                <a:effectLst>
                  <a:outerShdw blurRad="38100" dist="38100" dir="2700000" algn="tl">
                    <a:srgbClr val="000000">
                      <a:alpha val="43137"/>
                    </a:srgbClr>
                  </a:outerShdw>
                </a:effectLst>
                <a:latin typeface="Adobe Caslon Pro" pitchFamily="18" charset="0"/>
              </a:rPr>
              <a:t>3</a:t>
            </a:r>
            <a:r>
              <a:rPr lang="en-US" sz="2400" b="1" dirty="0" smtClean="0">
                <a:effectLst>
                  <a:outerShdw blurRad="38100" dist="38100" dir="2700000" algn="tl">
                    <a:srgbClr val="000000">
                      <a:alpha val="43137"/>
                    </a:srgbClr>
                  </a:outerShdw>
                </a:effectLst>
                <a:latin typeface="Adobe Caslon Pro" pitchFamily="18" charset="0"/>
              </a:rPr>
              <a:t> We proclaim to you what we have seen and heard, so that you also may have fellowship with us. And our fellowship is with the Father and with his Son, Jesus Christ. </a:t>
            </a:r>
          </a:p>
          <a:p>
            <a:r>
              <a:rPr lang="en-US"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1 John 1:1-3</a:t>
            </a:r>
            <a:endParaRPr lang="en-US" dirty="0" smtClean="0">
              <a:solidFill>
                <a:schemeClr val="accent3">
                  <a:lumMod val="50000"/>
                </a:schemeClr>
              </a:solidFill>
              <a:effectLst>
                <a:outerShdw blurRad="38100" dist="38100" dir="2700000" algn="tl">
                  <a:srgbClr val="000000">
                    <a:alpha val="43137"/>
                  </a:srgbClr>
                </a:outerShdw>
              </a:effectLst>
              <a:latin typeface="Adobe Caslon Pro" pitchFamily="18" charset="0"/>
            </a:endParaRPr>
          </a:p>
          <a:p>
            <a:endParaRPr lang="en-US" dirty="0"/>
          </a:p>
        </p:txBody>
      </p:sp>
      <p:sp>
        <p:nvSpPr>
          <p:cNvPr id="6" name="TextBox 5"/>
          <p:cNvSpPr txBox="1"/>
          <p:nvPr/>
        </p:nvSpPr>
        <p:spPr>
          <a:xfrm>
            <a:off x="4876800" y="-95250"/>
            <a:ext cx="2971800" cy="523220"/>
          </a:xfrm>
          <a:prstGeom prst="rect">
            <a:avLst/>
          </a:prstGeom>
          <a:noFill/>
        </p:spPr>
        <p:txBody>
          <a:bodyPr wrap="square" rtlCol="0">
            <a:spAutoFit/>
          </a:bodyPr>
          <a:lstStyle/>
          <a:p>
            <a:endParaRPr lang="en-US" sz="2800" i="1"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pPr lvl="0">
              <a:buClr>
                <a:schemeClr val="tx1"/>
              </a:buClr>
              <a:buSzPct val="79000"/>
              <a:buFont typeface="Wingdings" pitchFamily="2" charset="2"/>
              <a:buChar char="§"/>
            </a:pPr>
            <a:r>
              <a:rPr lang="en-US" sz="2400" dirty="0" smtClean="0">
                <a:effectLst>
                  <a:outerShdw blurRad="38100" dist="38100" dir="2700000" algn="tl">
                    <a:srgbClr val="000000">
                      <a:alpha val="43137"/>
                    </a:srgbClr>
                  </a:outerShdw>
                </a:effectLst>
                <a:latin typeface="Adobe Caslon Pro" pitchFamily="18" charset="0"/>
              </a:rPr>
              <a:t>  </a:t>
            </a:r>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The theme of our witness is Jesus Christ.  </a:t>
            </a:r>
          </a:p>
          <a:p>
            <a:pPr lvl="0">
              <a:buClr>
                <a:schemeClr val="tx1"/>
              </a:buClr>
              <a:buSzPct val="79000"/>
              <a:buFont typeface="Wingdings" pitchFamily="2" charset="2"/>
              <a:buChar char="§"/>
            </a:pPr>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The power of our witness is the Holy Spirit.  </a:t>
            </a:r>
          </a:p>
          <a:p>
            <a:pPr lvl="0">
              <a:buClr>
                <a:schemeClr val="tx1"/>
              </a:buClr>
              <a:buSzPct val="79000"/>
              <a:buFont typeface="Wingdings" pitchFamily="2" charset="2"/>
              <a:buChar char="§"/>
            </a:pPr>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The validity of our witness will be shown in how we live our lives. </a:t>
            </a:r>
          </a:p>
          <a:p>
            <a:pPr lvl="0">
              <a:buClr>
                <a:schemeClr val="tx1"/>
              </a:buClr>
              <a:buSzPct val="79000"/>
              <a:buFont typeface="Wingdings" pitchFamily="2" charset="2"/>
              <a:buChar char="§"/>
            </a:pPr>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   . . .to be able to accurately and coherently present the gospel to others. </a:t>
            </a:r>
          </a:p>
          <a:p>
            <a:pPr lvl="0">
              <a:buClr>
                <a:schemeClr val="tx1"/>
              </a:buClr>
              <a:buSzPct val="79000"/>
              <a:buFont typeface="Wingdings" pitchFamily="2" charset="2"/>
              <a:buChar char="§"/>
            </a:pPr>
            <a:endParaRPr lang="en-US" sz="2400" b="1" dirty="0" smtClean="0">
              <a:effectLst>
                <a:outerShdw blurRad="38100" dist="38100" dir="2700000" algn="tl">
                  <a:srgbClr val="000000">
                    <a:alpha val="43137"/>
                  </a:srgbClr>
                </a:outerShdw>
              </a:effectLst>
              <a:latin typeface="Adobe Caslon Pro" pitchFamily="18" charset="0"/>
            </a:endParaRPr>
          </a:p>
          <a:p>
            <a:pPr lvl="0">
              <a:buClr>
                <a:schemeClr val="tx1"/>
              </a:buClr>
              <a:buSzPct val="79000"/>
            </a:pPr>
            <a:r>
              <a:rPr lang="en-US" sz="2400" b="1" dirty="0" smtClean="0">
                <a:effectLst>
                  <a:outerShdw blurRad="38100" dist="38100" dir="2700000" algn="tl">
                    <a:srgbClr val="000000">
                      <a:alpha val="43137"/>
                    </a:srgbClr>
                  </a:outerShdw>
                </a:effectLst>
                <a:latin typeface="Adobe Caslon Pro" pitchFamily="18" charset="0"/>
              </a:rPr>
              <a:t>Always be prepared to give an answer to everyone who asks you to give the reason for the hope that you have. </a:t>
            </a:r>
            <a:br>
              <a:rPr lang="en-US" sz="2400" b="1" dirty="0" smtClean="0">
                <a:effectLst>
                  <a:outerShdw blurRad="38100" dist="38100" dir="2700000" algn="tl">
                    <a:srgbClr val="000000">
                      <a:alpha val="43137"/>
                    </a:srgbClr>
                  </a:outerShdw>
                </a:effectLst>
                <a:latin typeface="Adobe Caslon Pro" pitchFamily="18" charset="0"/>
              </a:rPr>
            </a:br>
            <a:r>
              <a:rPr lang="en-US"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1 Peter 3:15</a:t>
            </a:r>
            <a:endParaRPr lang="en-US" dirty="0">
              <a:solidFill>
                <a:schemeClr val="accent3">
                  <a:lumMod val="50000"/>
                </a:schemeClr>
              </a:solidFill>
              <a:effectLst>
                <a:outerShdw blurRad="38100" dist="38100" dir="2700000" algn="tl">
                  <a:srgbClr val="000000">
                    <a:alpha val="43137"/>
                  </a:srgbClr>
                </a:outerShdw>
              </a:effectLst>
              <a:latin typeface="Adobe Caslon Pro" pitchFamily="18" charset="0"/>
            </a:endParaRPr>
          </a:p>
        </p:txBody>
      </p:sp>
      <p:sp>
        <p:nvSpPr>
          <p:cNvPr id="6" name="TextBox 5"/>
          <p:cNvSpPr txBox="1"/>
          <p:nvPr/>
        </p:nvSpPr>
        <p:spPr>
          <a:xfrm>
            <a:off x="4876800" y="-95250"/>
            <a:ext cx="2971800" cy="523220"/>
          </a:xfrm>
          <a:prstGeom prst="rect">
            <a:avLst/>
          </a:prstGeom>
          <a:noFill/>
        </p:spPr>
        <p:txBody>
          <a:bodyPr wrap="square" rtlCol="0">
            <a:spAutoFit/>
          </a:bodyPr>
          <a:lstStyle/>
          <a:p>
            <a:endParaRPr lang="en-US" sz="2800" i="1"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b="1" baseline="30000" dirty="0" smtClean="0">
                <a:effectLst>
                  <a:outerShdw blurRad="38100" dist="38100" dir="2700000" algn="tl">
                    <a:srgbClr val="000000">
                      <a:alpha val="43137"/>
                    </a:srgbClr>
                  </a:outerShdw>
                </a:effectLst>
                <a:latin typeface="Adobe Caslon Pro" pitchFamily="18" charset="0"/>
              </a:rPr>
              <a:t>21</a:t>
            </a:r>
            <a:r>
              <a:rPr lang="en-US" sz="2400" b="1" dirty="0" smtClean="0">
                <a:effectLst>
                  <a:outerShdw blurRad="38100" dist="38100" dir="2700000" algn="tl">
                    <a:srgbClr val="000000">
                      <a:alpha val="43137"/>
                    </a:srgbClr>
                  </a:outerShdw>
                </a:effectLst>
                <a:latin typeface="Adobe Caslon Pro" pitchFamily="18" charset="0"/>
              </a:rPr>
              <a:t> Therefore, get rid of all moral filth and the evil that is so prevalent and humbly accept the word planted in you, which can save you. </a:t>
            </a:r>
          </a:p>
          <a:p>
            <a:r>
              <a:rPr lang="en-US"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James 1:21</a:t>
            </a:r>
            <a:endParaRPr lang="en-US" dirty="0" smtClean="0">
              <a:solidFill>
                <a:schemeClr val="accent3">
                  <a:lumMod val="50000"/>
                </a:schemeClr>
              </a:solidFill>
              <a:effectLst>
                <a:outerShdw blurRad="38100" dist="38100" dir="2700000" algn="tl">
                  <a:srgbClr val="000000">
                    <a:alpha val="43137"/>
                  </a:srgbClr>
                </a:outerShdw>
              </a:effectLst>
              <a:latin typeface="Adobe Caslon Pro" pitchFamily="18" charset="0"/>
            </a:endParaRPr>
          </a:p>
          <a:p>
            <a:endParaRPr lang="en-US" dirty="0"/>
          </a:p>
        </p:txBody>
      </p:sp>
      <p:sp>
        <p:nvSpPr>
          <p:cNvPr id="6" name="TextBox 5"/>
          <p:cNvSpPr txBox="1"/>
          <p:nvPr/>
        </p:nvSpPr>
        <p:spPr>
          <a:xfrm>
            <a:off x="4876800" y="-95250"/>
            <a:ext cx="2971800" cy="523220"/>
          </a:xfrm>
          <a:prstGeom prst="rect">
            <a:avLst/>
          </a:prstGeom>
          <a:noFill/>
        </p:spPr>
        <p:txBody>
          <a:bodyPr wrap="square" rtlCol="0">
            <a:spAutoFit/>
          </a:bodyPr>
          <a:lstStyle/>
          <a:p>
            <a:endParaRPr lang="en-US" sz="2800" i="1"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33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295400" y="1123950"/>
            <a:ext cx="6781800" cy="3505200"/>
          </a:xfrm>
        </p:spPr>
        <p:txBody>
          <a:bodyPr anchor="t">
            <a:noAutofit/>
          </a:bodyPr>
          <a:lstStyle/>
          <a:p>
            <a:pPr marL="800100" lvl="1" indent="-342900" algn="l" eaLnBrk="1" fontAlgn="auto" hangingPunct="1">
              <a:spcAft>
                <a:spcPts val="0"/>
              </a:spcAft>
              <a:buClr>
                <a:schemeClr val="accent3">
                  <a:lumMod val="60000"/>
                  <a:lumOff val="40000"/>
                </a:schemeClr>
              </a:buClr>
              <a:defRPr/>
            </a:pPr>
            <a:r>
              <a:rPr lang="en-US" sz="40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Use of the Bible</a:t>
            </a:r>
            <a:endParaRPr lang="en-US" sz="14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endParaRP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      Worship</a:t>
            </a: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i="1"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Repentance and Faith</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Obedience</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Witness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b="1" baseline="30000" dirty="0" smtClean="0">
                <a:latin typeface="Adobe Caslon Pro" pitchFamily="18" charset="0"/>
              </a:rPr>
              <a:t>15</a:t>
            </a:r>
            <a:r>
              <a:rPr lang="en-US" sz="2400" b="1" dirty="0" smtClean="0">
                <a:latin typeface="Adobe Caslon Pro" pitchFamily="18" charset="0"/>
              </a:rPr>
              <a:t> and how from infancy you have known the Holy Scriptures, which are able to make you wise for salvation through faith in Christ Jesus. </a:t>
            </a:r>
            <a:r>
              <a:rPr lang="en-US" sz="2400" b="1" baseline="30000" dirty="0" smtClean="0">
                <a:latin typeface="Adobe Caslon Pro" pitchFamily="18" charset="0"/>
              </a:rPr>
              <a:t>16</a:t>
            </a:r>
            <a:r>
              <a:rPr lang="en-US" sz="2400" b="1" dirty="0" smtClean="0">
                <a:latin typeface="Adobe Caslon Pro" pitchFamily="18" charset="0"/>
              </a:rPr>
              <a:t> All Scripture is God-breathed and is useful for teaching, rebuking, correcting and training in righteousness, </a:t>
            </a:r>
            <a:r>
              <a:rPr lang="en-US" sz="2400" b="1" baseline="30000" dirty="0" smtClean="0">
                <a:latin typeface="Adobe Caslon Pro" pitchFamily="18" charset="0"/>
              </a:rPr>
              <a:t>17</a:t>
            </a:r>
            <a:r>
              <a:rPr lang="en-US" sz="2400" b="1" dirty="0" smtClean="0">
                <a:latin typeface="Adobe Caslon Pro" pitchFamily="18" charset="0"/>
              </a:rPr>
              <a:t> so that the servant of God may be thoroughly equipped for every good work. </a:t>
            </a:r>
          </a:p>
          <a:p>
            <a:r>
              <a:rPr lang="en-US" b="1" dirty="0" smtClean="0">
                <a:solidFill>
                  <a:schemeClr val="accent3">
                    <a:lumMod val="50000"/>
                  </a:schemeClr>
                </a:solidFill>
                <a:latin typeface="Adobe Caslon Pro" pitchFamily="18" charset="0"/>
              </a:rPr>
              <a:t>2 Tim. 3:15-17</a:t>
            </a:r>
            <a:endParaRPr lang="en-US" dirty="0" smtClean="0">
              <a:solidFill>
                <a:schemeClr val="accent3">
                  <a:lumMod val="50000"/>
                </a:schemeClr>
              </a:solidFill>
              <a:latin typeface="Adobe Caslon Pro" pitchFamily="18" charset="0"/>
            </a:endParaRPr>
          </a:p>
          <a:p>
            <a:endParaRPr lang="en-US" dirty="0"/>
          </a:p>
        </p:txBody>
      </p:sp>
      <p:sp>
        <p:nvSpPr>
          <p:cNvPr id="6" name="TextBox 5"/>
          <p:cNvSpPr txBox="1"/>
          <p:nvPr/>
        </p:nvSpPr>
        <p:spPr>
          <a:xfrm>
            <a:off x="4876800" y="-95250"/>
            <a:ext cx="2971800" cy="523220"/>
          </a:xfrm>
          <a:prstGeom prst="rect">
            <a:avLst/>
          </a:prstGeom>
          <a:noFill/>
        </p:spPr>
        <p:txBody>
          <a:bodyPr wrap="square" rtlCol="0">
            <a:spAutoFit/>
          </a:bodyPr>
          <a:lstStyle/>
          <a:p>
            <a:endParaRPr lang="en-US" sz="2800" i="1"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33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295400" y="1123950"/>
            <a:ext cx="6781800" cy="3505200"/>
          </a:xfrm>
        </p:spPr>
        <p:txBody>
          <a:bodyPr anchor="t">
            <a:noAutofit/>
          </a:bodyPr>
          <a:lstStyle/>
          <a:p>
            <a:pPr marL="800100" lvl="1" indent="-342900" algn="l" eaLnBrk="1" fontAlgn="auto" hangingPunct="1">
              <a:spcAft>
                <a:spcPts val="0"/>
              </a:spcAft>
              <a:buClr>
                <a:schemeClr val="accent3">
                  <a:lumMod val="60000"/>
                  <a:lumOff val="40000"/>
                </a:schemeClr>
              </a:buClr>
              <a:defRPr/>
            </a:pPr>
            <a:r>
              <a:rPr lang="en-US" sz="40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Use of the Bible</a:t>
            </a:r>
            <a:endParaRPr lang="en-US" sz="14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endParaRP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      </a:t>
            </a: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Worship</a:t>
            </a: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Repentance and Faith</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Obedience</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Witness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pic>
        <p:nvPicPr>
          <p:cNvPr id="8" name="Picture 7" descr="Christmas-Do-03 copy.jpg"/>
          <p:cNvPicPr>
            <a:picLocks noChangeAspect="1"/>
          </p:cNvPicPr>
          <p:nvPr/>
        </p:nvPicPr>
        <p:blipFill>
          <a:blip r:embed="rId3" cstate="print"/>
          <a:stretch>
            <a:fillRect/>
          </a:stretch>
        </p:blipFill>
        <p:spPr>
          <a:xfrm>
            <a:off x="-76200" y="-1"/>
            <a:ext cx="9272873" cy="5205325"/>
          </a:xfrm>
          <a:prstGeom prst="rect">
            <a:avLst/>
          </a:prstGeom>
        </p:spPr>
      </p:pic>
      <p:pic>
        <p:nvPicPr>
          <p:cNvPr id="10" name="Picture 9" descr="Christmas-Do-05.jpg"/>
          <p:cNvPicPr>
            <a:picLocks noChangeAspect="1"/>
          </p:cNvPicPr>
          <p:nvPr/>
        </p:nvPicPr>
        <p:blipFill>
          <a:blip r:embed="rId4" cstate="print"/>
          <a:stretch>
            <a:fillRect/>
          </a:stretch>
        </p:blipFill>
        <p:spPr>
          <a:xfrm>
            <a:off x="457200" y="2190750"/>
            <a:ext cx="6500188" cy="1739900"/>
          </a:xfrm>
          <a:prstGeom prst="rect">
            <a:avLst/>
          </a:prstGeom>
          <a:effectLst>
            <a:softEdge rad="317500"/>
          </a:effectLst>
        </p:spPr>
      </p:pic>
      <p:pic>
        <p:nvPicPr>
          <p:cNvPr id="14" name="Picture 13" descr="Christmas-Do-04.jpg"/>
          <p:cNvPicPr>
            <a:picLocks noChangeAspect="1"/>
          </p:cNvPicPr>
          <p:nvPr/>
        </p:nvPicPr>
        <p:blipFill>
          <a:blip r:embed="rId5" cstate="print"/>
          <a:stretch>
            <a:fillRect/>
          </a:stretch>
        </p:blipFill>
        <p:spPr>
          <a:xfrm>
            <a:off x="381000" y="438150"/>
            <a:ext cx="3289300" cy="1460500"/>
          </a:xfrm>
          <a:prstGeom prst="rect">
            <a:avLst/>
          </a:prstGeom>
          <a:effectLst/>
        </p:spPr>
      </p:pic>
      <p:sp>
        <p:nvSpPr>
          <p:cNvPr id="15" name="TextBox 14"/>
          <p:cNvSpPr txBox="1"/>
          <p:nvPr/>
        </p:nvSpPr>
        <p:spPr>
          <a:xfrm>
            <a:off x="2438400" y="4095750"/>
            <a:ext cx="4953000" cy="830997"/>
          </a:xfrm>
          <a:prstGeom prst="rect">
            <a:avLst/>
          </a:prstGeom>
          <a:noFill/>
        </p:spPr>
        <p:txBody>
          <a:bodyPr wrap="square" rtlCol="0">
            <a:spAutoFit/>
          </a:bodyPr>
          <a:lstStyle/>
          <a:p>
            <a:r>
              <a:rPr lang="en-US" sz="2400" i="1" dirty="0" smtClean="0">
                <a:solidFill>
                  <a:schemeClr val="bg2">
                    <a:lumMod val="40000"/>
                    <a:lumOff val="60000"/>
                  </a:schemeClr>
                </a:solidFill>
                <a:latin typeface="Adobe Caslon Pro" pitchFamily="18" charset="0"/>
              </a:rPr>
              <a:t>Saturday, December 11, 2010 ~ 6:00 pm</a:t>
            </a:r>
          </a:p>
          <a:p>
            <a:r>
              <a:rPr lang="en-US" sz="2400" i="1" dirty="0" smtClean="0">
                <a:solidFill>
                  <a:schemeClr val="bg2">
                    <a:lumMod val="40000"/>
                    <a:lumOff val="60000"/>
                  </a:schemeClr>
                </a:solidFill>
                <a:latin typeface="Adobe Caslon Pro" pitchFamily="18" charset="0"/>
              </a:rPr>
              <a:t>In the Best Western, Huffman Mill Road</a:t>
            </a:r>
            <a:endParaRPr lang="en-US" sz="2400" i="1" dirty="0">
              <a:solidFill>
                <a:schemeClr val="bg2">
                  <a:lumMod val="40000"/>
                  <a:lumOff val="60000"/>
                </a:schemeClr>
              </a:solidFill>
              <a:latin typeface="Adobe Caslon Pro" pitchFamily="18" charset="0"/>
            </a:endParaRPr>
          </a:p>
        </p:txBody>
      </p:sp>
      <p:pic>
        <p:nvPicPr>
          <p:cNvPr id="12" name="Picture 11" descr="Christmas-Do-06.jpg"/>
          <p:cNvPicPr>
            <a:picLocks noChangeAspect="1"/>
          </p:cNvPicPr>
          <p:nvPr/>
        </p:nvPicPr>
        <p:blipFill>
          <a:blip r:embed="rId6" cstate="print"/>
          <a:stretch>
            <a:fillRect/>
          </a:stretch>
        </p:blipFill>
        <p:spPr>
          <a:xfrm>
            <a:off x="3581400" y="285750"/>
            <a:ext cx="5187695" cy="1752600"/>
          </a:xfrm>
          <a:prstGeom prst="rect">
            <a:avLst/>
          </a:prstGeom>
          <a:effectLst>
            <a:softEdge rad="12700"/>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33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295400" y="1123950"/>
            <a:ext cx="6781800" cy="3505200"/>
          </a:xfrm>
        </p:spPr>
        <p:txBody>
          <a:bodyPr anchor="t">
            <a:noAutofit/>
          </a:bodyPr>
          <a:lstStyle/>
          <a:p>
            <a:pPr marL="800100" lvl="1" indent="-342900" algn="l" eaLnBrk="1" fontAlgn="auto" hangingPunct="1">
              <a:spcAft>
                <a:spcPts val="0"/>
              </a:spcAft>
              <a:buClr>
                <a:schemeClr val="accent3">
                  <a:lumMod val="60000"/>
                  <a:lumOff val="40000"/>
                </a:schemeClr>
              </a:buClr>
              <a:defRPr/>
            </a:pPr>
            <a:r>
              <a:rPr lang="en-US" sz="40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Use of the Bible</a:t>
            </a:r>
            <a:endParaRPr lang="en-US" sz="14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endParaRP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      Worship</a:t>
            </a: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i="1"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Repentance and Faith</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Obedience</a:t>
            </a:r>
          </a:p>
          <a:p>
            <a:pPr marL="1257300" lvl="2" indent="-342900" algn="l" eaLnBrk="1" fontAlgn="auto" hangingPunct="1">
              <a:spcAft>
                <a:spcPts val="0"/>
              </a:spcAft>
              <a:buClr>
                <a:schemeClr val="accent3">
                  <a:lumMod val="60000"/>
                  <a:lumOff val="40000"/>
                </a:schemeClr>
              </a:buClr>
              <a:buSzPct val="105000"/>
              <a:defRPr/>
            </a:pPr>
            <a:r>
              <a:rPr lang="en-US" i="1" dirty="0" smtClean="0">
                <a:solidFill>
                  <a:schemeClr val="accent3">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Witness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228600" y="133350"/>
            <a:ext cx="8382000" cy="4724400"/>
          </a:xfrm>
        </p:spPr>
        <p:txBody>
          <a:bodyPr anchor="t"/>
          <a:lstStyle/>
          <a:p>
            <a:r>
              <a:rPr lang="en-US" b="1" dirty="0" smtClean="0">
                <a:effectLst>
                  <a:outerShdw blurRad="38100" dist="38100" dir="2700000" algn="tl">
                    <a:srgbClr val="000000">
                      <a:alpha val="43137"/>
                    </a:srgbClr>
                  </a:outerShdw>
                </a:effectLst>
                <a:latin typeface="Adobe Caslon Pro" pitchFamily="18" charset="0"/>
              </a:rPr>
              <a:t>This is what the LORD Almighty, the God of Israel, says: Reform your ways and your actions, and I will let you live in this place. </a:t>
            </a:r>
          </a:p>
          <a:p>
            <a:r>
              <a:rPr lang="en-US" sz="1600" b="1"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Jer. 7:3</a:t>
            </a:r>
          </a:p>
          <a:p>
            <a:endParaRPr lang="en-US" dirty="0" smtClean="0">
              <a:effectLst>
                <a:outerShdw blurRad="38100" dist="38100" dir="2700000" algn="tl">
                  <a:srgbClr val="000000">
                    <a:alpha val="43137"/>
                  </a:srgbClr>
                </a:outerShdw>
              </a:effectLst>
              <a:latin typeface="Adobe Caslon Pro" pitchFamily="18" charset="0"/>
            </a:endParaRPr>
          </a:p>
          <a:p>
            <a:r>
              <a:rPr lang="en-US" b="1" dirty="0" smtClean="0">
                <a:effectLst>
                  <a:outerShdw blurRad="38100" dist="38100" dir="2700000" algn="tl">
                    <a:srgbClr val="000000">
                      <a:alpha val="43137"/>
                    </a:srgbClr>
                  </a:outerShdw>
                </a:effectLst>
                <a:latin typeface="Adobe Caslon Pro" pitchFamily="18" charset="0"/>
              </a:rPr>
              <a:t> </a:t>
            </a:r>
            <a:r>
              <a:rPr lang="en-US" b="1" baseline="30000" dirty="0" smtClean="0">
                <a:effectLst>
                  <a:outerShdw blurRad="38100" dist="38100" dir="2700000" algn="tl">
                    <a:srgbClr val="000000">
                      <a:alpha val="43137"/>
                    </a:srgbClr>
                  </a:outerShdw>
                </a:effectLst>
                <a:latin typeface="Adobe Caslon Pro" pitchFamily="18" charset="0"/>
              </a:rPr>
              <a:t>6</a:t>
            </a:r>
            <a:r>
              <a:rPr lang="en-US" b="1" dirty="0" smtClean="0">
                <a:effectLst>
                  <a:outerShdw blurRad="38100" dist="38100" dir="2700000" algn="tl">
                    <a:srgbClr val="000000">
                      <a:alpha val="43137"/>
                    </a:srgbClr>
                  </a:outerShdw>
                </a:effectLst>
                <a:latin typeface="Adobe Caslon Pro" pitchFamily="18" charset="0"/>
              </a:rPr>
              <a:t> Wash and make yourselves clean. </a:t>
            </a:r>
            <a:br>
              <a:rPr lang="en-US" b="1" dirty="0" smtClean="0">
                <a:effectLst>
                  <a:outerShdw blurRad="38100" dist="38100" dir="2700000" algn="tl">
                    <a:srgbClr val="000000">
                      <a:alpha val="43137"/>
                    </a:srgbClr>
                  </a:outerShdw>
                </a:effectLst>
                <a:latin typeface="Adobe Caslon Pro" pitchFamily="18" charset="0"/>
              </a:rPr>
            </a:br>
            <a:r>
              <a:rPr lang="en-US" b="1" dirty="0" smtClean="0">
                <a:effectLst>
                  <a:outerShdw blurRad="38100" dist="38100" dir="2700000" algn="tl">
                    <a:srgbClr val="000000">
                      <a:alpha val="43137"/>
                    </a:srgbClr>
                  </a:outerShdw>
                </a:effectLst>
                <a:latin typeface="Adobe Caslon Pro" pitchFamily="18" charset="0"/>
              </a:rPr>
              <a:t>   Take your evil deeds out of my sight; </a:t>
            </a:r>
            <a:br>
              <a:rPr lang="en-US" b="1" dirty="0" smtClean="0">
                <a:effectLst>
                  <a:outerShdw blurRad="38100" dist="38100" dir="2700000" algn="tl">
                    <a:srgbClr val="000000">
                      <a:alpha val="43137"/>
                    </a:srgbClr>
                  </a:outerShdw>
                </a:effectLst>
                <a:latin typeface="Adobe Caslon Pro" pitchFamily="18" charset="0"/>
              </a:rPr>
            </a:br>
            <a:r>
              <a:rPr lang="en-US" b="1" dirty="0" smtClean="0">
                <a:effectLst>
                  <a:outerShdw blurRad="38100" dist="38100" dir="2700000" algn="tl">
                    <a:srgbClr val="000000">
                      <a:alpha val="43137"/>
                    </a:srgbClr>
                  </a:outerShdw>
                </a:effectLst>
                <a:latin typeface="Adobe Caslon Pro" pitchFamily="18" charset="0"/>
              </a:rPr>
              <a:t>   stop doing wrong. </a:t>
            </a:r>
            <a:br>
              <a:rPr lang="en-US" b="1" dirty="0" smtClean="0">
                <a:effectLst>
                  <a:outerShdw blurRad="38100" dist="38100" dir="2700000" algn="tl">
                    <a:srgbClr val="000000">
                      <a:alpha val="43137"/>
                    </a:srgbClr>
                  </a:outerShdw>
                </a:effectLst>
                <a:latin typeface="Adobe Caslon Pro" pitchFamily="18" charset="0"/>
              </a:rPr>
            </a:br>
            <a:r>
              <a:rPr lang="en-US" b="1" baseline="30000" dirty="0" smtClean="0">
                <a:effectLst>
                  <a:outerShdw blurRad="38100" dist="38100" dir="2700000" algn="tl">
                    <a:srgbClr val="000000">
                      <a:alpha val="43137"/>
                    </a:srgbClr>
                  </a:outerShdw>
                </a:effectLst>
                <a:latin typeface="Adobe Caslon Pro" pitchFamily="18" charset="0"/>
              </a:rPr>
              <a:t>17</a:t>
            </a:r>
            <a:r>
              <a:rPr lang="en-US" b="1" dirty="0" smtClean="0">
                <a:effectLst>
                  <a:outerShdw blurRad="38100" dist="38100" dir="2700000" algn="tl">
                    <a:srgbClr val="000000">
                      <a:alpha val="43137"/>
                    </a:srgbClr>
                  </a:outerShdw>
                </a:effectLst>
                <a:latin typeface="Adobe Caslon Pro" pitchFamily="18" charset="0"/>
              </a:rPr>
              <a:t> Learn to do right; seek justice. </a:t>
            </a:r>
            <a:br>
              <a:rPr lang="en-US" b="1" dirty="0" smtClean="0">
                <a:effectLst>
                  <a:outerShdw blurRad="38100" dist="38100" dir="2700000" algn="tl">
                    <a:srgbClr val="000000">
                      <a:alpha val="43137"/>
                    </a:srgbClr>
                  </a:outerShdw>
                </a:effectLst>
                <a:latin typeface="Adobe Caslon Pro" pitchFamily="18" charset="0"/>
              </a:rPr>
            </a:br>
            <a:r>
              <a:rPr lang="en-US" b="1" dirty="0" smtClean="0">
                <a:effectLst>
                  <a:outerShdw blurRad="38100" dist="38100" dir="2700000" algn="tl">
                    <a:srgbClr val="000000">
                      <a:alpha val="43137"/>
                    </a:srgbClr>
                  </a:outerShdw>
                </a:effectLst>
                <a:latin typeface="Adobe Caslon Pro" pitchFamily="18" charset="0"/>
              </a:rPr>
              <a:t>   Defend the oppressed.  </a:t>
            </a:r>
            <a:br>
              <a:rPr lang="en-US" b="1" dirty="0" smtClean="0">
                <a:effectLst>
                  <a:outerShdw blurRad="38100" dist="38100" dir="2700000" algn="tl">
                    <a:srgbClr val="000000">
                      <a:alpha val="43137"/>
                    </a:srgbClr>
                  </a:outerShdw>
                </a:effectLst>
                <a:latin typeface="Adobe Caslon Pro" pitchFamily="18" charset="0"/>
              </a:rPr>
            </a:br>
            <a:r>
              <a:rPr lang="en-US" b="1" dirty="0" smtClean="0">
                <a:effectLst>
                  <a:outerShdw blurRad="38100" dist="38100" dir="2700000" algn="tl">
                    <a:srgbClr val="000000">
                      <a:alpha val="43137"/>
                    </a:srgbClr>
                  </a:outerShdw>
                </a:effectLst>
                <a:latin typeface="Adobe Caslon Pro" pitchFamily="18" charset="0"/>
              </a:rPr>
              <a:t>Take up the cause of the fatherless; </a:t>
            </a:r>
            <a:br>
              <a:rPr lang="en-US" b="1" dirty="0" smtClean="0">
                <a:effectLst>
                  <a:outerShdw blurRad="38100" dist="38100" dir="2700000" algn="tl">
                    <a:srgbClr val="000000">
                      <a:alpha val="43137"/>
                    </a:srgbClr>
                  </a:outerShdw>
                </a:effectLst>
                <a:latin typeface="Adobe Caslon Pro" pitchFamily="18" charset="0"/>
              </a:rPr>
            </a:br>
            <a:r>
              <a:rPr lang="en-US" b="1" dirty="0" smtClean="0">
                <a:effectLst>
                  <a:outerShdw blurRad="38100" dist="38100" dir="2700000" algn="tl">
                    <a:srgbClr val="000000">
                      <a:alpha val="43137"/>
                    </a:srgbClr>
                  </a:outerShdw>
                </a:effectLst>
                <a:latin typeface="Adobe Caslon Pro" pitchFamily="18" charset="0"/>
              </a:rPr>
              <a:t>   plead the case of the widow. </a:t>
            </a:r>
            <a:br>
              <a:rPr lang="en-US" b="1" dirty="0" smtClean="0">
                <a:effectLst>
                  <a:outerShdw blurRad="38100" dist="38100" dir="2700000" algn="tl">
                    <a:srgbClr val="000000">
                      <a:alpha val="43137"/>
                    </a:srgbClr>
                  </a:outerShdw>
                </a:effectLst>
                <a:latin typeface="Adobe Caslon Pro" pitchFamily="18" charset="0"/>
              </a:rPr>
            </a:br>
            <a:r>
              <a:rPr lang="en-US" sz="1600" b="1"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Isa. 1:16-17</a:t>
            </a:r>
            <a:endParaRPr lang="en-US" sz="1600" dirty="0" smtClean="0">
              <a:solidFill>
                <a:schemeClr val="accent3">
                  <a:lumMod val="75000"/>
                </a:schemeClr>
              </a:solidFill>
              <a:effectLst>
                <a:outerShdw blurRad="38100" dist="38100" dir="2700000" algn="tl">
                  <a:srgbClr val="000000">
                    <a:alpha val="43137"/>
                  </a:srgbClr>
                </a:outerShdw>
              </a:effectLst>
              <a:latin typeface="Adobe Caslon Pro" pitchFamily="18" charset="0"/>
            </a:endParaRPr>
          </a:p>
          <a:p>
            <a:endParaRPr lang="en-US" sz="13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b="1" dirty="0" smtClean="0">
                <a:effectLst>
                  <a:outerShdw blurRad="38100" dist="38100" dir="2700000" algn="tl">
                    <a:srgbClr val="000000">
                      <a:alpha val="43137"/>
                    </a:srgbClr>
                  </a:outerShdw>
                </a:effectLst>
                <a:latin typeface="Adobe Caslon Pro" pitchFamily="18" charset="0"/>
              </a:rPr>
              <a:t>And without faith it is impossible to please God, because anyone who comes to him must believe that he exists and that he rewards those who earnestly seek him. </a:t>
            </a:r>
            <a:br>
              <a:rPr lang="en-US" b="1" dirty="0" smtClean="0">
                <a:effectLst>
                  <a:outerShdw blurRad="38100" dist="38100" dir="2700000" algn="tl">
                    <a:srgbClr val="000000">
                      <a:alpha val="43137"/>
                    </a:srgbClr>
                  </a:outerShdw>
                </a:effectLst>
                <a:latin typeface="Adobe Caslon Pro" pitchFamily="18" charset="0"/>
              </a:rPr>
            </a:br>
            <a:r>
              <a:rPr lang="en-US" sz="1600" b="1"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Heb. 11:6</a:t>
            </a:r>
          </a:p>
          <a:p>
            <a:endParaRPr lang="en-US" dirty="0" smtClean="0">
              <a:solidFill>
                <a:schemeClr val="accent3">
                  <a:lumMod val="75000"/>
                </a:schemeClr>
              </a:solidFill>
              <a:effectLst>
                <a:outerShdw blurRad="38100" dist="38100" dir="2700000" algn="tl">
                  <a:srgbClr val="000000">
                    <a:alpha val="43137"/>
                  </a:srgbClr>
                </a:outerShdw>
              </a:effectLst>
              <a:latin typeface="Adobe Caslon Pro" pitchFamily="18" charset="0"/>
            </a:endParaRPr>
          </a:p>
          <a:p>
            <a:r>
              <a:rPr lang="en-US" dirty="0" smtClean="0">
                <a:effectLst>
                  <a:outerShdw blurRad="38100" dist="38100" dir="2700000" algn="tl">
                    <a:srgbClr val="000000">
                      <a:alpha val="43137"/>
                    </a:srgbClr>
                  </a:outerShdw>
                </a:effectLst>
                <a:latin typeface="Adobe Caslon Pro" pitchFamily="18" charset="0"/>
              </a:rPr>
              <a:t>Christians are frequently described in the New Testament as </a:t>
            </a:r>
            <a:r>
              <a:rPr lang="en-US" b="1" dirty="0" smtClean="0">
                <a:effectLst>
                  <a:outerShdw blurRad="38100" dist="38100" dir="2700000" algn="tl">
                    <a:srgbClr val="000000">
                      <a:alpha val="43137"/>
                    </a:srgbClr>
                  </a:outerShdw>
                </a:effectLst>
                <a:latin typeface="Adobe Caslon Pro" pitchFamily="18" charset="0"/>
              </a:rPr>
              <a:t>“believers” who “through faith and patience inherit what have been promised.” </a:t>
            </a:r>
            <a:br>
              <a:rPr lang="en-US" b="1" dirty="0" smtClean="0">
                <a:effectLst>
                  <a:outerShdw blurRad="38100" dist="38100" dir="2700000" algn="tl">
                    <a:srgbClr val="000000">
                      <a:alpha val="43137"/>
                    </a:srgbClr>
                  </a:outerShdw>
                </a:effectLst>
                <a:latin typeface="Adobe Caslon Pro" pitchFamily="18" charset="0"/>
              </a:rPr>
            </a:br>
            <a:r>
              <a:rPr lang="en-US" sz="1600" b="1"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Heb.6:12</a:t>
            </a:r>
            <a:r>
              <a:rPr lang="en-US" sz="1600"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 </a:t>
            </a:r>
            <a:r>
              <a:rPr lang="en-US"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 </a:t>
            </a:r>
          </a:p>
          <a:p>
            <a:r>
              <a:rPr lang="en-US" dirty="0" smtClean="0">
                <a:effectLst>
                  <a:outerShdw blurRad="38100" dist="38100" dir="2700000" algn="tl">
                    <a:srgbClr val="000000">
                      <a:alpha val="43137"/>
                    </a:srgbClr>
                  </a:outerShdw>
                </a:effectLst>
                <a:latin typeface="Adobe Caslon Pro" pitchFamily="18" charset="0"/>
              </a:rPr>
              <a:t/>
            </a:r>
            <a:br>
              <a:rPr lang="en-US" dirty="0" smtClean="0">
                <a:effectLst>
                  <a:outerShdw blurRad="38100" dist="38100" dir="2700000" algn="tl">
                    <a:srgbClr val="000000">
                      <a:alpha val="43137"/>
                    </a:srgbClr>
                  </a:outerShdw>
                </a:effectLst>
                <a:latin typeface="Adobe Caslon Pro" pitchFamily="18" charset="0"/>
              </a:rPr>
            </a:br>
            <a:r>
              <a:rPr lang="en-US" dirty="0" smtClean="0">
                <a:effectLst>
                  <a:outerShdw blurRad="38100" dist="38100" dir="2700000" algn="tl">
                    <a:srgbClr val="000000">
                      <a:alpha val="43137"/>
                    </a:srgbClr>
                  </a:outerShdw>
                </a:effectLst>
                <a:latin typeface="Adobe Caslon Pro" pitchFamily="18" charset="0"/>
              </a:rPr>
              <a:t>Faith cannot exist in a vacuum or in isolation; it is always a trustful response to a trustworthy person.  We must never set faith and knowledge over against another as if they were mutually exclusive.  Faith is based on knowledge:</a:t>
            </a:r>
          </a:p>
          <a:p>
            <a:r>
              <a:rPr lang="en-US" b="1" baseline="30000" dirty="0" smtClean="0">
                <a:effectLst>
                  <a:outerShdw blurRad="38100" dist="38100" dir="2700000" algn="tl">
                    <a:srgbClr val="000000">
                      <a:alpha val="43137"/>
                    </a:srgbClr>
                  </a:outerShdw>
                </a:effectLst>
                <a:latin typeface="Adobe Caslon Pro" pitchFamily="18" charset="0"/>
              </a:rPr>
              <a:t>10</a:t>
            </a:r>
            <a:r>
              <a:rPr lang="en-US" b="1" dirty="0" smtClean="0">
                <a:effectLst>
                  <a:outerShdw blurRad="38100" dist="38100" dir="2700000" algn="tl">
                    <a:srgbClr val="000000">
                      <a:alpha val="43137"/>
                    </a:srgbClr>
                  </a:outerShdw>
                </a:effectLst>
                <a:latin typeface="Adobe Caslon Pro" pitchFamily="18" charset="0"/>
              </a:rPr>
              <a:t> Those who know your name trust in you, </a:t>
            </a:r>
            <a:br>
              <a:rPr lang="en-US" b="1" dirty="0" smtClean="0">
                <a:effectLst>
                  <a:outerShdw blurRad="38100" dist="38100" dir="2700000" algn="tl">
                    <a:srgbClr val="000000">
                      <a:alpha val="43137"/>
                    </a:srgbClr>
                  </a:outerShdw>
                </a:effectLst>
                <a:latin typeface="Adobe Caslon Pro" pitchFamily="18" charset="0"/>
              </a:rPr>
            </a:br>
            <a:r>
              <a:rPr lang="en-US" b="1" dirty="0" smtClean="0">
                <a:effectLst>
                  <a:outerShdw blurRad="38100" dist="38100" dir="2700000" algn="tl">
                    <a:srgbClr val="000000">
                      <a:alpha val="43137"/>
                    </a:srgbClr>
                  </a:outerShdw>
                </a:effectLst>
                <a:latin typeface="Adobe Caslon Pro" pitchFamily="18" charset="0"/>
              </a:rPr>
              <a:t>   for you, LORD, have never forsaken those who seek you. </a:t>
            </a:r>
            <a:br>
              <a:rPr lang="en-US" b="1" dirty="0" smtClean="0">
                <a:effectLst>
                  <a:outerShdw blurRad="38100" dist="38100" dir="2700000" algn="tl">
                    <a:srgbClr val="000000">
                      <a:alpha val="43137"/>
                    </a:srgbClr>
                  </a:outerShdw>
                </a:effectLst>
                <a:latin typeface="Adobe Caslon Pro" pitchFamily="18" charset="0"/>
              </a:rPr>
            </a:br>
            <a:r>
              <a:rPr lang="en-US" sz="1600" b="1"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Ps. 9:10</a:t>
            </a:r>
            <a:endParaRPr lang="en-US" sz="1600" dirty="0" smtClean="0">
              <a:solidFill>
                <a:schemeClr val="accent3">
                  <a:lumMod val="75000"/>
                </a:schemeClr>
              </a:solidFill>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800" b="1" baseline="30000" dirty="0" smtClean="0">
                <a:effectLst>
                  <a:outerShdw blurRad="38100" dist="38100" dir="2700000" algn="tl">
                    <a:srgbClr val="000000">
                      <a:alpha val="43137"/>
                    </a:srgbClr>
                  </a:outerShdw>
                </a:effectLst>
                <a:latin typeface="Adobe Caslon Pro" pitchFamily="18" charset="0"/>
              </a:rPr>
              <a:t>4</a:t>
            </a:r>
            <a:r>
              <a:rPr lang="en-US" sz="2800" b="1" dirty="0" smtClean="0">
                <a:effectLst>
                  <a:outerShdw blurRad="38100" dist="38100" dir="2700000" algn="tl">
                    <a:srgbClr val="000000">
                      <a:alpha val="43137"/>
                    </a:srgbClr>
                  </a:outerShdw>
                </a:effectLst>
                <a:latin typeface="Adobe Caslon Pro" pitchFamily="18" charset="0"/>
              </a:rPr>
              <a:t> Through these he has given us his very great and precious promises, so that through them you may participate in the divine nature, having escaped the corruption in the world caused by evil desires.</a:t>
            </a:r>
            <a:br>
              <a:rPr lang="en-US" sz="2800" b="1" dirty="0" smtClean="0">
                <a:effectLst>
                  <a:outerShdw blurRad="38100" dist="38100" dir="2700000" algn="tl">
                    <a:srgbClr val="000000">
                      <a:alpha val="43137"/>
                    </a:srgbClr>
                  </a:outerShdw>
                </a:effectLst>
                <a:latin typeface="Adobe Caslon Pro" pitchFamily="18" charset="0"/>
              </a:rPr>
            </a:br>
            <a:r>
              <a:rPr lang="en-US" b="1"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2 Pet. 1:4</a:t>
            </a:r>
            <a:endParaRPr lang="en-US" dirty="0">
              <a:solidFill>
                <a:schemeClr val="accent3">
                  <a:lumMod val="75000"/>
                </a:schemeClr>
              </a:solidFill>
              <a:effectLst>
                <a:outerShdw blurRad="38100" dist="38100" dir="2700000" algn="tl">
                  <a:srgbClr val="000000">
                    <a:alpha val="43137"/>
                  </a:srgbClr>
                </a:outerShdw>
              </a:effectLst>
              <a:latin typeface="Adobe Caslon Pro"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b="1" baseline="30000" dirty="0" smtClean="0">
                <a:effectLst>
                  <a:outerShdw blurRad="38100" dist="38100" dir="2700000" algn="tl">
                    <a:srgbClr val="000000">
                      <a:alpha val="43137"/>
                    </a:srgbClr>
                  </a:outerShdw>
                </a:effectLst>
                <a:latin typeface="Adobe Caslon Pro" pitchFamily="18" charset="0"/>
              </a:rPr>
              <a:t>20</a:t>
            </a:r>
            <a:r>
              <a:rPr lang="en-US" sz="2400" b="1" dirty="0" smtClean="0">
                <a:effectLst>
                  <a:outerShdw blurRad="38100" dist="38100" dir="2700000" algn="tl">
                    <a:srgbClr val="000000">
                      <a:alpha val="43137"/>
                    </a:srgbClr>
                  </a:outerShdw>
                </a:effectLst>
                <a:latin typeface="Adobe Caslon Pro" pitchFamily="18" charset="0"/>
              </a:rPr>
              <a:t> For no matter how many promises God has made, they are “Yes” in Christ. And so through him the “Amen” is spoken by us to the glory of God. </a:t>
            </a:r>
            <a:br>
              <a:rPr lang="en-US" sz="2400" b="1" dirty="0" smtClean="0">
                <a:effectLst>
                  <a:outerShdw blurRad="38100" dist="38100" dir="2700000" algn="tl">
                    <a:srgbClr val="000000">
                      <a:alpha val="43137"/>
                    </a:srgbClr>
                  </a:outerShdw>
                </a:effectLst>
                <a:latin typeface="Adobe Caslon Pro" pitchFamily="18" charset="0"/>
              </a:rPr>
            </a:br>
            <a:r>
              <a:rPr lang="en-US" b="1"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2 Cor. 1:20</a:t>
            </a:r>
          </a:p>
          <a:p>
            <a:endParaRPr lang="en-US" sz="2400" dirty="0" smtClean="0">
              <a:solidFill>
                <a:schemeClr val="accent3">
                  <a:lumMod val="75000"/>
                </a:schemeClr>
              </a:solidFill>
              <a:effectLst>
                <a:outerShdw blurRad="38100" dist="38100" dir="2700000" algn="tl">
                  <a:srgbClr val="000000">
                    <a:alpha val="43137"/>
                  </a:srgbClr>
                </a:outerShdw>
              </a:effectLst>
              <a:latin typeface="Adobe Caslon Pro" pitchFamily="18" charset="0"/>
            </a:endParaRPr>
          </a:p>
          <a:p>
            <a:r>
              <a:rPr lang="en-US" sz="2400" dirty="0" smtClean="0">
                <a:effectLst>
                  <a:outerShdw blurRad="38100" dist="38100" dir="2700000" algn="tl">
                    <a:srgbClr val="000000">
                      <a:alpha val="43137"/>
                    </a:srgbClr>
                  </a:outerShdw>
                </a:effectLst>
                <a:latin typeface="Adobe Caslon Pro" pitchFamily="18" charset="0"/>
              </a:rPr>
              <a:t>Finally we read in Scripture about the men of faith who were </a:t>
            </a:r>
            <a:r>
              <a:rPr lang="en-US" sz="2400" b="1" dirty="0" smtClean="0">
                <a:effectLst>
                  <a:outerShdw blurRad="38100" dist="38100" dir="2700000" algn="tl">
                    <a:srgbClr val="000000">
                      <a:alpha val="43137"/>
                    </a:srgbClr>
                  </a:outerShdw>
                </a:effectLst>
                <a:latin typeface="Adobe Caslon Pro" pitchFamily="18" charset="0"/>
              </a:rPr>
              <a:t>“fully persuaded that God had power to do what he had promise.” </a:t>
            </a:r>
            <a:br>
              <a:rPr lang="en-US" sz="2400" b="1" dirty="0" smtClean="0">
                <a:effectLst>
                  <a:outerShdw blurRad="38100" dist="38100" dir="2700000" algn="tl">
                    <a:srgbClr val="000000">
                      <a:alpha val="43137"/>
                    </a:srgbClr>
                  </a:outerShdw>
                </a:effectLst>
                <a:latin typeface="Adobe Caslon Pro" pitchFamily="18" charset="0"/>
              </a:rPr>
            </a:br>
            <a:r>
              <a:rPr lang="en-US" b="1" dirty="0" smtClean="0">
                <a:solidFill>
                  <a:schemeClr val="accent3">
                    <a:lumMod val="75000"/>
                  </a:schemeClr>
                </a:solidFill>
                <a:effectLst>
                  <a:outerShdw blurRad="38100" dist="38100" dir="2700000" algn="tl">
                    <a:srgbClr val="000000">
                      <a:alpha val="43137"/>
                    </a:srgbClr>
                  </a:outerShdw>
                </a:effectLst>
                <a:latin typeface="Adobe Caslon Pro" pitchFamily="18" charset="0"/>
              </a:rPr>
              <a:t>Rom. 4:21</a:t>
            </a:r>
            <a:endParaRPr lang="en-US" dirty="0" smtClean="0">
              <a:solidFill>
                <a:schemeClr val="accent3">
                  <a:lumMod val="75000"/>
                </a:schemeClr>
              </a:solidFill>
              <a:effectLst>
                <a:outerShdw blurRad="38100" dist="38100" dir="2700000" algn="tl">
                  <a:srgbClr val="000000">
                    <a:alpha val="43137"/>
                  </a:srgbClr>
                </a:outerShdw>
              </a:effectLst>
              <a:latin typeface="Adobe Caslon Pro" pitchFamily="18" charset="0"/>
            </a:endParaRPr>
          </a:p>
          <a:p>
            <a:endParaRPr lang="en-US" dirty="0"/>
          </a:p>
        </p:txBody>
      </p:sp>
      <p:sp>
        <p:nvSpPr>
          <p:cNvPr id="6" name="TextBox 5"/>
          <p:cNvSpPr txBox="1"/>
          <p:nvPr/>
        </p:nvSpPr>
        <p:spPr>
          <a:xfrm>
            <a:off x="4876800" y="-95250"/>
            <a:ext cx="2971800" cy="523220"/>
          </a:xfrm>
          <a:prstGeom prst="rect">
            <a:avLst/>
          </a:prstGeom>
          <a:noFill/>
        </p:spPr>
        <p:txBody>
          <a:bodyPr wrap="square" rtlCol="0">
            <a:spAutoFit/>
          </a:bodyPr>
          <a:lstStyle/>
          <a:p>
            <a:endParaRPr lang="en-US" sz="2800" i="1"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God himself has given us the means to increase our faith:</a:t>
            </a:r>
          </a:p>
          <a:p>
            <a:endPar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en-US" sz="2400" b="1" baseline="30000" dirty="0" smtClean="0">
                <a:effectLst>
                  <a:outerShdw blurRad="38100" dist="38100" dir="2700000" algn="tl">
                    <a:srgbClr val="000000">
                      <a:alpha val="43137"/>
                    </a:srgbClr>
                  </a:outerShdw>
                </a:effectLst>
                <a:latin typeface="Adobe Caslon Pro" pitchFamily="18" charset="0"/>
              </a:rPr>
              <a:t>17</a:t>
            </a:r>
            <a:r>
              <a:rPr lang="en-US" sz="2400" b="1" dirty="0" smtClean="0">
                <a:effectLst>
                  <a:outerShdw blurRad="38100" dist="38100" dir="2700000" algn="tl">
                    <a:srgbClr val="000000">
                      <a:alpha val="43137"/>
                    </a:srgbClr>
                  </a:outerShdw>
                </a:effectLst>
                <a:latin typeface="Adobe Caslon Pro" pitchFamily="18" charset="0"/>
              </a:rPr>
              <a:t> Consequently, faith comes from hearing the message, and the message is heard through the word about Christ. </a:t>
            </a:r>
          </a:p>
          <a:p>
            <a:r>
              <a:rPr lang="en-US" b="1" dirty="0" smtClean="0">
                <a:solidFill>
                  <a:schemeClr val="accent3">
                    <a:lumMod val="50000"/>
                  </a:schemeClr>
                </a:solidFill>
                <a:effectLst>
                  <a:outerShdw blurRad="38100" dist="38100" dir="2700000" algn="tl">
                    <a:srgbClr val="000000">
                      <a:alpha val="43137"/>
                    </a:srgbClr>
                  </a:outerShdw>
                </a:effectLst>
                <a:latin typeface="Adobe Caslon Pro" pitchFamily="18" charset="0"/>
              </a:rPr>
              <a:t>Rom. 10:17</a:t>
            </a:r>
            <a:endParaRPr lang="en-US" dirty="0" smtClean="0">
              <a:solidFill>
                <a:schemeClr val="accent3">
                  <a:lumMod val="50000"/>
                </a:schemeClr>
              </a:solidFill>
              <a:effectLst>
                <a:outerShdw blurRad="38100" dist="38100" dir="2700000" algn="tl">
                  <a:srgbClr val="000000">
                    <a:alpha val="43137"/>
                  </a:srgbClr>
                </a:outerShdw>
              </a:effectLst>
              <a:latin typeface="Adobe Caslon Pro" pitchFamily="18" charset="0"/>
            </a:endParaRPr>
          </a:p>
          <a:p>
            <a:endParaRPr lang="en-US" dirty="0"/>
          </a:p>
        </p:txBody>
      </p:sp>
      <p:sp>
        <p:nvSpPr>
          <p:cNvPr id="6" name="TextBox 5"/>
          <p:cNvSpPr txBox="1"/>
          <p:nvPr/>
        </p:nvSpPr>
        <p:spPr>
          <a:xfrm>
            <a:off x="4876800" y="-95250"/>
            <a:ext cx="2971800" cy="523220"/>
          </a:xfrm>
          <a:prstGeom prst="rect">
            <a:avLst/>
          </a:prstGeom>
          <a:noFill/>
        </p:spPr>
        <p:txBody>
          <a:bodyPr wrap="square" rtlCol="0">
            <a:spAutoFit/>
          </a:bodyPr>
          <a:lstStyle/>
          <a:p>
            <a:endParaRPr lang="en-US" sz="2800" i="1"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152400" y="438150"/>
            <a:ext cx="8839200" cy="4343400"/>
          </a:xfrm>
        </p:spPr>
        <p:txBody>
          <a:bodyPr anchor="t"/>
          <a:lstStyle/>
          <a:p>
            <a:r>
              <a:rPr lang="en-US" sz="2400" i="1" dirty="0" smtClean="0">
                <a:solidFill>
                  <a:schemeClr val="accent3">
                    <a:lumMod val="60000"/>
                    <a:lumOff val="40000"/>
                  </a:schemeClr>
                </a:solidFill>
                <a:latin typeface="Adobe Caslon Pro" pitchFamily="18" charset="0"/>
              </a:rPr>
              <a:t>If we want to grow in faith we have to spend time meditating on God’s Word. </a:t>
            </a:r>
          </a:p>
          <a:p>
            <a:endParaRPr lang="en-US" sz="2400" i="1" dirty="0" smtClean="0">
              <a:solidFill>
                <a:schemeClr val="accent3">
                  <a:lumMod val="60000"/>
                  <a:lumOff val="40000"/>
                </a:schemeClr>
              </a:solidFill>
              <a:latin typeface="Adobe Caslon Pro" pitchFamily="18" charset="0"/>
            </a:endParaRPr>
          </a:p>
          <a:p>
            <a:r>
              <a:rPr lang="en-US" sz="2400" b="1" baseline="30000" dirty="0" smtClean="0">
                <a:latin typeface="Adobe Caslon Pro" pitchFamily="18" charset="0"/>
              </a:rPr>
              <a:t>4</a:t>
            </a:r>
            <a:r>
              <a:rPr lang="en-US" sz="2400" b="1" dirty="0" smtClean="0">
                <a:latin typeface="Adobe Caslon Pro" pitchFamily="18" charset="0"/>
              </a:rPr>
              <a:t> For everything that was written in the past was written to teach us, so that through the endurance taught in the Scriptures and the encouragement they provide we might have hope. </a:t>
            </a:r>
          </a:p>
          <a:p>
            <a:r>
              <a:rPr lang="en-US" b="1" dirty="0" smtClean="0">
                <a:solidFill>
                  <a:schemeClr val="accent3">
                    <a:lumMod val="50000"/>
                  </a:schemeClr>
                </a:solidFill>
                <a:latin typeface="Adobe Caslon Pro" pitchFamily="18" charset="0"/>
              </a:rPr>
              <a:t>Rom. 15:4</a:t>
            </a:r>
            <a:endParaRPr lang="en-US" dirty="0" smtClean="0">
              <a:solidFill>
                <a:schemeClr val="accent3">
                  <a:lumMod val="50000"/>
                </a:schemeClr>
              </a:solidFill>
              <a:latin typeface="Adobe Caslon Pro" pitchFamily="18" charset="0"/>
            </a:endParaRPr>
          </a:p>
          <a:p>
            <a:endParaRPr lang="en-US" dirty="0"/>
          </a:p>
        </p:txBody>
      </p:sp>
      <p:sp>
        <p:nvSpPr>
          <p:cNvPr id="6" name="TextBox 5"/>
          <p:cNvSpPr txBox="1"/>
          <p:nvPr/>
        </p:nvSpPr>
        <p:spPr>
          <a:xfrm>
            <a:off x="4876800" y="-95250"/>
            <a:ext cx="2971800" cy="523220"/>
          </a:xfrm>
          <a:prstGeom prst="rect">
            <a:avLst/>
          </a:prstGeom>
          <a:noFill/>
        </p:spPr>
        <p:txBody>
          <a:bodyPr wrap="square" rtlCol="0">
            <a:spAutoFit/>
          </a:bodyPr>
          <a:lstStyle/>
          <a:p>
            <a:endParaRPr lang="en-US" sz="2800" i="1" dirty="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9951</TotalTime>
  <Words>981</Words>
  <Application>Microsoft Office PowerPoint</Application>
  <PresentationFormat>On-screen Show (16:9)</PresentationFormat>
  <Paragraphs>176</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Adobe Caslon Pro</vt:lpstr>
      <vt:lpstr>Times New Roman</vt:lpstr>
      <vt:lpstr>Neo3Symbol</vt:lpstr>
      <vt:lpstr>Wingdings</vt:lpstr>
      <vt:lpstr>Wingdings 2</vt:lpstr>
      <vt:lpstr>Corbel</vt:lpstr>
      <vt:lpstr>Calibri</vt:lpstr>
      <vt:lpstr>Wingdings 3</vt:lpstr>
      <vt:lpstr>Consolas</vt:lpstr>
      <vt:lpstr>Metro</vt:lpstr>
      <vt:lpstr>Slide 1</vt:lpstr>
      <vt:lpstr>Understanding The Bible</vt:lpstr>
      <vt:lpstr>Understanding The Bible</vt:lpstr>
      <vt:lpstr>Slide 4</vt:lpstr>
      <vt:lpstr>Slide 5</vt:lpstr>
      <vt:lpstr>Slide 6</vt:lpstr>
      <vt:lpstr>Slide 7</vt:lpstr>
      <vt:lpstr>Slide 8</vt:lpstr>
      <vt:lpstr>Slide 9</vt:lpstr>
      <vt:lpstr>Understanding The Bible</vt:lpstr>
      <vt:lpstr>Slide 11</vt:lpstr>
      <vt:lpstr>Slide 12</vt:lpstr>
      <vt:lpstr>Slide 13</vt:lpstr>
      <vt:lpstr>Slide 14</vt:lpstr>
      <vt:lpstr>Slide 15</vt:lpstr>
      <vt:lpstr>Understanding The Bible</vt:lpstr>
      <vt:lpstr>Slide 17</vt:lpstr>
      <vt:lpstr>Slide 18</vt:lpstr>
      <vt:lpstr>Slide 19</vt:lpstr>
      <vt:lpstr>Slide 20</vt:lpstr>
      <vt:lpstr>Understanding The Bible</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829</cp:revision>
  <dcterms:created xsi:type="dcterms:W3CDTF">2010-01-20T03:08:51Z</dcterms:created>
  <dcterms:modified xsi:type="dcterms:W3CDTF">2010-11-29T20:55:01Z</dcterms:modified>
</cp:coreProperties>
</file>