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5"/>
  </p:notesMasterIdLst>
  <p:sldIdLst>
    <p:sldId id="438" r:id="rId2"/>
    <p:sldId id="450" r:id="rId3"/>
    <p:sldId id="439" r:id="rId4"/>
    <p:sldId id="440" r:id="rId5"/>
    <p:sldId id="442" r:id="rId6"/>
    <p:sldId id="443" r:id="rId7"/>
    <p:sldId id="444" r:id="rId8"/>
    <p:sldId id="456" r:id="rId9"/>
    <p:sldId id="457" r:id="rId10"/>
    <p:sldId id="453" r:id="rId11"/>
    <p:sldId id="454" r:id="rId12"/>
    <p:sldId id="455" r:id="rId13"/>
    <p:sldId id="451" r:id="rId14"/>
  </p:sldIdLst>
  <p:sldSz cx="9144000" cy="5143500" type="screen16x9"/>
  <p:notesSz cx="6858000" cy="9144000"/>
  <p:embeddedFontLst>
    <p:embeddedFont>
      <p:font typeface="Corbel" pitchFamily="34" charset="0"/>
      <p:regular r:id="rId16"/>
      <p:bold r:id="rId17"/>
      <p:italic r:id="rId18"/>
      <p:boldItalic r:id="rId19"/>
    </p:embeddedFont>
    <p:embeddedFont>
      <p:font typeface="Calibri" pitchFamily="34" charset="0"/>
      <p:regular r:id="rId20"/>
      <p:bold r:id="rId21"/>
      <p:italic r:id="rId22"/>
      <p:boldItalic r:id="rId23"/>
    </p:embeddedFont>
    <p:embeddedFont>
      <p:font typeface="Wingdings 2" pitchFamily="18" charset="2"/>
      <p:regular r:id="rId24"/>
    </p:embeddedFont>
    <p:embeddedFont>
      <p:font typeface="Wingdings 3" pitchFamily="18" charset="2"/>
      <p:regular r:id="rId25"/>
    </p:embeddedFont>
    <p:embeddedFont>
      <p:font typeface="Consolas" pitchFamily="49" charset="0"/>
      <p:regular r:id="rId26"/>
      <p:bold r:id="rId27"/>
      <p:italic r:id="rId28"/>
      <p:boldItalic r:id="rId2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2425" autoAdjust="0"/>
    <p:restoredTop sz="78941" autoAdjust="0"/>
  </p:normalViewPr>
  <p:slideViewPr>
    <p:cSldViewPr>
      <p:cViewPr varScale="1">
        <p:scale>
          <a:sx n="136" d="100"/>
          <a:sy n="136" d="100"/>
        </p:scale>
        <p:origin x="-90" y="-258"/>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11/13/2010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11/13/2010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11/13/2010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11/13/2010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11/13/2010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11/13/2010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11/13/2010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11/13/2010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11/13/2010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11/13/2010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11/13/2010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11/13/2010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11/13/2010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endParaRPr lang="en-US" sz="1800" dirty="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p:txBody>
      </p:sp>
      <p:pic>
        <p:nvPicPr>
          <p:cNvPr id="5" name="Picture 4" descr="Christmas-Do.jpg"/>
          <p:cNvPicPr>
            <a:picLocks noChangeAspect="1"/>
          </p:cNvPicPr>
          <p:nvPr/>
        </p:nvPicPr>
        <p:blipFill>
          <a:blip r:embed="rId3" cstate="print"/>
          <a:stretch>
            <a:fillRect/>
          </a:stretch>
        </p:blipFill>
        <p:spPr>
          <a:xfrm>
            <a:off x="0" y="5259"/>
            <a:ext cx="9144000" cy="513298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Stott believes we have to recover the lost art of meditation.  We have to heed Jesus’ exhortation:  </a:t>
            </a:r>
          </a:p>
          <a:p>
            <a:endParaRPr lang="en-US" sz="800" b="1" dirty="0" smtClean="0">
              <a:effectLst>
                <a:outerShdw blurRad="38100" dist="38100" dir="2700000" algn="tl">
                  <a:srgbClr val="000000">
                    <a:alpha val="43137"/>
                  </a:srgbClr>
                </a:outerShdw>
              </a:effectLst>
              <a:latin typeface="Adobe Caslon Pro" pitchFamily="18" charset="0"/>
            </a:endParaRPr>
          </a:p>
          <a:p>
            <a:r>
              <a:rPr lang="en-US" sz="2400" b="1" dirty="0" smtClean="0">
                <a:effectLst>
                  <a:outerShdw blurRad="38100" dist="38100" dir="2700000" algn="tl">
                    <a:srgbClr val="000000">
                      <a:alpha val="43137"/>
                    </a:srgbClr>
                  </a:outerShdw>
                </a:effectLst>
                <a:latin typeface="Adobe Caslon Pro" pitchFamily="18" charset="0"/>
              </a:rPr>
              <a:t>“Let these words sink into your ears.” </a:t>
            </a:r>
          </a:p>
          <a:p>
            <a:r>
              <a:rPr lang="en-US" sz="1200"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Luke 9:44</a:t>
            </a:r>
          </a:p>
          <a:p>
            <a:endParaRPr lang="en-US" sz="800" dirty="0" smtClean="0">
              <a:effectLst>
                <a:outerShdw blurRad="38100" dist="38100" dir="2700000" algn="tl">
                  <a:srgbClr val="000000">
                    <a:alpha val="43137"/>
                  </a:srgbClr>
                </a:outerShdw>
              </a:effectLst>
              <a:latin typeface="Adobe Caslon Pro" pitchFamily="18" charset="0"/>
            </a:endParaRPr>
          </a:p>
          <a:p>
            <a:r>
              <a:rPr lang="en-US" sz="2400" dirty="0" smtClean="0">
                <a:effectLst>
                  <a:outerShdw blurRad="38100" dist="38100" dir="2700000" algn="tl">
                    <a:srgbClr val="000000">
                      <a:alpha val="43137"/>
                    </a:srgbClr>
                  </a:outerShdw>
                </a:effectLst>
                <a:latin typeface="Adobe Caslon Pro" pitchFamily="18" charset="0"/>
              </a:rPr>
              <a:t>  </a:t>
            </a:r>
            <a:r>
              <a:rPr lang="en-US" sz="2400" b="1" dirty="0" smtClean="0">
                <a:effectLst>
                  <a:outerShdw blurRad="38100" dist="38100" dir="2700000" algn="tl">
                    <a:srgbClr val="000000">
                      <a:alpha val="43137"/>
                    </a:srgbClr>
                  </a:outerShdw>
                </a:effectLst>
                <a:latin typeface="Adobe Caslon Pro" pitchFamily="18" charset="0"/>
              </a:rPr>
              <a:t>Keep this Book of the Law always on your lips; meditate on it day and night, so that you may be careful to do everything written in it. Then you will be prosperous and successful. </a:t>
            </a:r>
          </a:p>
          <a:p>
            <a:r>
              <a:rPr lang="en-US" sz="1200"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Josh. 1:8</a:t>
            </a:r>
            <a:endPar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Listening to God’s voice in and through his Word is only the beginning.  It is not enough to “know these things,” Jesus said; we shall be blessed only if we “do them.”   </a:t>
            </a:r>
          </a:p>
          <a:p>
            <a:endParaRPr lang="en-US" sz="800" dirty="0" smtClean="0">
              <a:effectLst>
                <a:outerShdw blurRad="38100" dist="38100" dir="2700000" algn="tl">
                  <a:srgbClr val="000000">
                    <a:alpha val="43137"/>
                  </a:srgbClr>
                </a:outerShdw>
              </a:effectLst>
              <a:latin typeface="Adobe Caslon Pro" pitchFamily="18" charset="0"/>
            </a:endParaRPr>
          </a:p>
          <a:p>
            <a:r>
              <a:rPr lang="en-US" sz="2400" b="1" dirty="0" smtClean="0">
                <a:effectLst>
                  <a:outerShdw blurRad="38100" dist="38100" dir="2700000" algn="tl">
                    <a:srgbClr val="000000">
                      <a:alpha val="43137"/>
                    </a:srgbClr>
                  </a:outerShdw>
                </a:effectLst>
                <a:latin typeface="Adobe Caslon Pro" pitchFamily="18" charset="0"/>
              </a:rPr>
              <a:t>Now that you know these things, you will be blessed if you do them. </a:t>
            </a:r>
            <a:r>
              <a:rPr lang="en-US" sz="1200"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John 13:17  </a:t>
            </a:r>
          </a:p>
          <a:p>
            <a:endParaRPr lang="en-US" sz="800" dirty="0" smtClean="0">
              <a:effectLst>
                <a:outerShdw blurRad="38100" dist="38100" dir="2700000" algn="tl">
                  <a:srgbClr val="000000">
                    <a:alpha val="43137"/>
                  </a:srgbClr>
                </a:outerShdw>
              </a:effectLst>
              <a:latin typeface="Adobe Caslon Pro" pitchFamily="18" charset="0"/>
            </a:endParaRPr>
          </a:p>
          <a:p>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According to the New Testament the truth is something to be “done,” not merely “known”.  No apostle put this more clearly than James, Jesus’ brother, who wrote:</a:t>
            </a:r>
          </a:p>
          <a:p>
            <a:endParaRPr lang="en-US" sz="800" dirty="0" smtClean="0">
              <a:effectLst>
                <a:outerShdw blurRad="38100" dist="38100" dir="2700000" algn="tl">
                  <a:srgbClr val="000000">
                    <a:alpha val="43137"/>
                  </a:srgbClr>
                </a:outerShdw>
              </a:effectLst>
              <a:latin typeface="Adobe Caslon Pro" pitchFamily="18" charset="0"/>
            </a:endParaRPr>
          </a:p>
          <a:p>
            <a:r>
              <a:rPr lang="en-US" sz="2400" b="1" dirty="0" smtClean="0">
                <a:effectLst>
                  <a:outerShdw blurRad="38100" dist="38100" dir="2700000" algn="tl">
                    <a:srgbClr val="000000">
                      <a:alpha val="43137"/>
                    </a:srgbClr>
                  </a:outerShdw>
                </a:effectLst>
                <a:latin typeface="Adobe Caslon Pro" pitchFamily="18" charset="0"/>
              </a:rPr>
              <a:t>Do not merely listen to the word, and so deceive yourselves. Do what it says. </a:t>
            </a:r>
            <a:r>
              <a:rPr lang="en-US" sz="1200"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James 1:22</a:t>
            </a:r>
            <a:endPar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209550"/>
            <a:ext cx="8839200" cy="4800600"/>
          </a:xfrm>
        </p:spPr>
        <p:txBody>
          <a:bodyPr anchor="t"/>
          <a:lstStyle/>
          <a:p>
            <a:r>
              <a:rPr lang="en-US" sz="2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Stott gives five facets of the lifestyle of a “doer of the word.”</a:t>
            </a:r>
          </a:p>
          <a:p>
            <a:endParaRPr lang="en-US" sz="800" dirty="0" smtClean="0">
              <a:effectLst>
                <a:outerShdw blurRad="38100" dist="38100" dir="2700000" algn="tl">
                  <a:srgbClr val="000000">
                    <a:alpha val="43137"/>
                  </a:srgbClr>
                </a:outerShdw>
              </a:effectLst>
              <a:latin typeface="Adobe Caslon Pro" pitchFamily="18" charset="0"/>
            </a:endParaRPr>
          </a:p>
          <a:p>
            <a:pPr marL="457200" indent="-457200"/>
            <a:r>
              <a:rPr lang="en-US" sz="1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1. Worship</a:t>
            </a:r>
          </a:p>
          <a:p>
            <a:endParaRPr lang="en-US" sz="800" dirty="0" smtClean="0">
              <a:effectLst>
                <a:outerShdw blurRad="38100" dist="38100" dir="2700000" algn="tl">
                  <a:srgbClr val="000000">
                    <a:alpha val="43137"/>
                  </a:srgbClr>
                </a:outerShdw>
              </a:effectLst>
              <a:latin typeface="Adobe Caslon Pro" pitchFamily="18" charset="0"/>
            </a:endParaRPr>
          </a:p>
          <a:p>
            <a:r>
              <a:rPr lang="en-US" sz="1800" dirty="0" smtClean="0">
                <a:effectLst>
                  <a:outerShdw blurRad="38100" dist="38100" dir="2700000" algn="tl">
                    <a:srgbClr val="000000">
                      <a:alpha val="43137"/>
                    </a:srgbClr>
                  </a:outerShdw>
                </a:effectLst>
                <a:latin typeface="Adobe Caslon Pro" pitchFamily="18" charset="0"/>
              </a:rPr>
              <a:t>Let them praise the name of the LORD, </a:t>
            </a:r>
            <a:br>
              <a:rPr lang="en-US" sz="1800" dirty="0" smtClean="0">
                <a:effectLst>
                  <a:outerShdw blurRad="38100" dist="38100" dir="2700000" algn="tl">
                    <a:srgbClr val="000000">
                      <a:alpha val="43137"/>
                    </a:srgbClr>
                  </a:outerShdw>
                </a:effectLst>
                <a:latin typeface="Adobe Caslon Pro" pitchFamily="18" charset="0"/>
              </a:rPr>
            </a:br>
            <a:r>
              <a:rPr lang="en-US" sz="1800" dirty="0" smtClean="0">
                <a:effectLst>
                  <a:outerShdw blurRad="38100" dist="38100" dir="2700000" algn="tl">
                    <a:srgbClr val="000000">
                      <a:alpha val="43137"/>
                    </a:srgbClr>
                  </a:outerShdw>
                </a:effectLst>
                <a:latin typeface="Adobe Caslon Pro" pitchFamily="18" charset="0"/>
              </a:rPr>
              <a:t>   for his name alone is exalted; </a:t>
            </a:r>
            <a:br>
              <a:rPr lang="en-US" sz="1800" dirty="0" smtClean="0">
                <a:effectLst>
                  <a:outerShdw blurRad="38100" dist="38100" dir="2700000" algn="tl">
                    <a:srgbClr val="000000">
                      <a:alpha val="43137"/>
                    </a:srgbClr>
                  </a:outerShdw>
                </a:effectLst>
                <a:latin typeface="Adobe Caslon Pro" pitchFamily="18" charset="0"/>
              </a:rPr>
            </a:br>
            <a:r>
              <a:rPr lang="en-US" sz="1800" dirty="0" smtClean="0">
                <a:effectLst>
                  <a:outerShdw blurRad="38100" dist="38100" dir="2700000" algn="tl">
                    <a:srgbClr val="000000">
                      <a:alpha val="43137"/>
                    </a:srgbClr>
                  </a:outerShdw>
                </a:effectLst>
                <a:latin typeface="Adobe Caslon Pro" pitchFamily="18" charset="0"/>
              </a:rPr>
              <a:t>   his splendor is above the earth and the heavens. </a:t>
            </a: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Psalm 148:13</a:t>
            </a:r>
          </a:p>
          <a:p>
            <a:r>
              <a:rPr lang="en-US" sz="1800" dirty="0" smtClean="0">
                <a:effectLst>
                  <a:outerShdw blurRad="38100" dist="38100" dir="2700000" algn="tl">
                    <a:srgbClr val="000000">
                      <a:alpha val="43137"/>
                    </a:srgbClr>
                  </a:outerShdw>
                </a:effectLst>
                <a:latin typeface="Adobe Caslon Pro" pitchFamily="18" charset="0"/>
              </a:rPr>
              <a:t>This is the confidence we have in approaching God: that if we ask anything according to his will, he hears us. </a:t>
            </a: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1 John 5:14</a:t>
            </a:r>
          </a:p>
          <a:p>
            <a:r>
              <a:rPr lang="en-US" sz="1800" dirty="0" smtClean="0">
                <a:effectLst>
                  <a:outerShdw blurRad="38100" dist="38100" dir="2700000" algn="tl">
                    <a:srgbClr val="000000">
                      <a:alpha val="43137"/>
                    </a:srgbClr>
                  </a:outerShdw>
                </a:effectLst>
                <a:latin typeface="Adobe Caslon Pro" pitchFamily="18" charset="0"/>
              </a:rPr>
              <a:t>If you remain in me and my words remain in you, ask whatever you wish, and it will be done for you. </a:t>
            </a: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John 15:7</a:t>
            </a:r>
          </a:p>
          <a:p>
            <a:endParaRPr lang="en-US" sz="2400" dirty="0" smtClean="0">
              <a:effectLst>
                <a:outerShdw blurRad="38100" dist="38100" dir="2700000" algn="tl">
                  <a:srgbClr val="000000">
                    <a:alpha val="43137"/>
                  </a:srgbClr>
                </a:outerShdw>
              </a:effectLst>
              <a:latin typeface="Adobe Caslon Pro" pitchFamily="18" charset="0"/>
            </a:endParaRPr>
          </a:p>
          <a:p>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Concluding our year-long study of the book, on November 28, 2010:</a:t>
            </a:r>
          </a:p>
          <a:p>
            <a:r>
              <a:rPr lang="en-US" sz="1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2. Repentance </a:t>
            </a:r>
          </a:p>
          <a:p>
            <a:r>
              <a:rPr lang="en-US" sz="1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3. Faith</a:t>
            </a:r>
          </a:p>
          <a:p>
            <a:r>
              <a:rPr lang="en-US" sz="1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4. Obedience</a:t>
            </a:r>
          </a:p>
          <a:p>
            <a:r>
              <a:rPr lang="en-US" sz="1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5. Witness</a:t>
            </a:r>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endParaRPr lang="en-US" sz="1800" dirty="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p:txBody>
      </p:sp>
      <p:pic>
        <p:nvPicPr>
          <p:cNvPr id="5" name="Picture 4" descr="Christmas-Do.jpg"/>
          <p:cNvPicPr>
            <a:picLocks noChangeAspect="1"/>
          </p:cNvPicPr>
          <p:nvPr/>
        </p:nvPicPr>
        <p:blipFill>
          <a:blip r:embed="rId3" cstate="print"/>
          <a:stretch>
            <a:fillRect/>
          </a:stretch>
        </p:blipFill>
        <p:spPr>
          <a:xfrm>
            <a:off x="0" y="5259"/>
            <a:ext cx="9144000" cy="5132982"/>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838200" y="1047750"/>
            <a:ext cx="7391400" cy="3352800"/>
          </a:xfrm>
        </p:spPr>
        <p:txBody>
          <a:bodyPr anchor="t">
            <a:noAutofit/>
          </a:bodyPr>
          <a:lstStyle/>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400"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Purpose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400"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Land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400"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Old Testament</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400"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New Testament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400"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Message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400"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Authority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400"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Interpretation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24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800" i="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Today:              </a:t>
            </a:r>
            <a:r>
              <a:rPr lang="en-US" sz="18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Introduction   </a:t>
            </a:r>
            <a:r>
              <a:rPr lang="en-US" sz="18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a:t>
            </a:r>
            <a:r>
              <a:rPr lang="en-US" sz="18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  Worship</a:t>
            </a:r>
            <a:endParaRPr lang="en-US" sz="18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800"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November 21:  </a:t>
            </a:r>
            <a:r>
              <a:rPr lang="en-US" sz="18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Word software demonstration </a:t>
            </a:r>
            <a:r>
              <a:rPr lang="en-US" sz="1800" i="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800"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November 28:  </a:t>
            </a:r>
            <a:r>
              <a:rPr lang="en-US" sz="18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Repentance &amp; faith </a:t>
            </a:r>
            <a:r>
              <a:rPr lang="en-US" sz="18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18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Obedience </a:t>
            </a:r>
            <a:r>
              <a:rPr lang="en-US" sz="18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18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Witness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685800" y="133350"/>
            <a:ext cx="7924800" cy="4724400"/>
          </a:xfrm>
        </p:spPr>
        <p:txBody>
          <a:bodyPr anchor="t"/>
          <a:lstStyle/>
          <a:p>
            <a:r>
              <a:rPr lang="en-US" b="1" i="1" u="sng"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Uses Of The Bible</a:t>
            </a:r>
            <a:endParaRPr lang="en-US" sz="1200" b="1" u="sng" dirty="0" smtClean="0">
              <a:effectLst>
                <a:outerShdw blurRad="38100" dist="38100" dir="2700000" algn="tl">
                  <a:srgbClr val="000000">
                    <a:alpha val="43137"/>
                  </a:srgbClr>
                </a:outerShdw>
              </a:effectLst>
              <a:latin typeface="Adobe Caslon Pro" pitchFamily="18" charset="0"/>
            </a:endParaRPr>
          </a:p>
          <a:p>
            <a:r>
              <a:rPr lang="en-US" sz="12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FOR  MEDITATION </a:t>
            </a:r>
            <a:r>
              <a:rPr lang="en-US" sz="1200" i="1" dirty="0" smtClean="0">
                <a:effectLst>
                  <a:outerShdw blurRad="38100" dist="38100" dir="2700000" algn="tl">
                    <a:srgbClr val="000000">
                      <a:alpha val="43137"/>
                    </a:srgbClr>
                  </a:outerShdw>
                </a:effectLst>
                <a:latin typeface="Adobe Caslon Pro" pitchFamily="18" charset="0"/>
              </a:rPr>
              <a:t> </a:t>
            </a:r>
            <a:r>
              <a:rPr lang="en-US" sz="900"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Ps. 119:97-99</a:t>
            </a:r>
            <a:r>
              <a:rPr lang="en-US" sz="1200" dirty="0" smtClean="0">
                <a:effectLst>
                  <a:outerShdw blurRad="38100" dist="38100" dir="2700000" algn="tl">
                    <a:srgbClr val="000000">
                      <a:alpha val="43137"/>
                    </a:srgbClr>
                  </a:outerShdw>
                </a:effectLst>
                <a:latin typeface="Adobe Caslon Pro" pitchFamily="18" charset="0"/>
              </a:rPr>
              <a:t/>
            </a:r>
            <a:br>
              <a:rPr lang="en-US" sz="1200" dirty="0" smtClean="0">
                <a:effectLst>
                  <a:outerShdw blurRad="38100" dist="38100" dir="2700000" algn="tl">
                    <a:srgbClr val="000000">
                      <a:alpha val="43137"/>
                    </a:srgbClr>
                  </a:outerShdw>
                </a:effectLst>
                <a:latin typeface="Adobe Caslon Pro" pitchFamily="18" charset="0"/>
              </a:rPr>
            </a:br>
            <a:r>
              <a:rPr lang="en-US" sz="1300" dirty="0" smtClean="0">
                <a:effectLst>
                  <a:outerShdw blurRad="38100" dist="38100" dir="2700000" algn="tl">
                    <a:srgbClr val="000000">
                      <a:alpha val="43137"/>
                    </a:srgbClr>
                  </a:outerShdw>
                </a:effectLst>
                <a:latin typeface="Adobe Caslon Pro" pitchFamily="18" charset="0"/>
              </a:rPr>
              <a:t>"O how I love the law!  It is my meditation all the day...I have more understanding than all my teachers: for thy testimonies are my meditation."</a:t>
            </a:r>
          </a:p>
          <a:p>
            <a:r>
              <a:rPr lang="en-US" sz="12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FOR  ADMONITION </a:t>
            </a:r>
            <a:r>
              <a:rPr lang="en-US" sz="1200" dirty="0" smtClean="0">
                <a:effectLst>
                  <a:outerShdw blurRad="38100" dist="38100" dir="2700000" algn="tl">
                    <a:srgbClr val="000000">
                      <a:alpha val="43137"/>
                    </a:srgbClr>
                  </a:outerShdw>
                </a:effectLst>
                <a:latin typeface="Adobe Caslon Pro" pitchFamily="18" charset="0"/>
              </a:rPr>
              <a:t> </a:t>
            </a:r>
            <a:r>
              <a:rPr lang="en-US" sz="900"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1 Cor. 10:11</a:t>
            </a:r>
            <a:r>
              <a:rPr lang="en-US" sz="1200" dirty="0" smtClean="0">
                <a:effectLst>
                  <a:outerShdw blurRad="38100" dist="38100" dir="2700000" algn="tl">
                    <a:srgbClr val="000000">
                      <a:alpha val="43137"/>
                    </a:srgbClr>
                  </a:outerShdw>
                </a:effectLst>
                <a:latin typeface="Adobe Caslon Pro" pitchFamily="18" charset="0"/>
              </a:rPr>
              <a:t/>
            </a:r>
            <a:br>
              <a:rPr lang="en-US" sz="1200" dirty="0" smtClean="0">
                <a:effectLst>
                  <a:outerShdw blurRad="38100" dist="38100" dir="2700000" algn="tl">
                    <a:srgbClr val="000000">
                      <a:alpha val="43137"/>
                    </a:srgbClr>
                  </a:outerShdw>
                </a:effectLst>
                <a:latin typeface="Adobe Caslon Pro" pitchFamily="18" charset="0"/>
              </a:rPr>
            </a:br>
            <a:r>
              <a:rPr lang="en-US" sz="1300" dirty="0" smtClean="0">
                <a:effectLst>
                  <a:outerShdw blurRad="38100" dist="38100" dir="2700000" algn="tl">
                    <a:srgbClr val="000000">
                      <a:alpha val="43137"/>
                    </a:srgbClr>
                  </a:outerShdw>
                </a:effectLst>
                <a:latin typeface="Adobe Caslon Pro" pitchFamily="18" charset="0"/>
              </a:rPr>
              <a:t>"Now all these things ...are written for our admonition."</a:t>
            </a:r>
          </a:p>
          <a:p>
            <a:r>
              <a:rPr lang="en-US" sz="12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FOR  LIGHT </a:t>
            </a:r>
            <a:r>
              <a:rPr lang="en-US" sz="1200" dirty="0" smtClean="0">
                <a:effectLst>
                  <a:outerShdw blurRad="38100" dist="38100" dir="2700000" algn="tl">
                    <a:srgbClr val="000000">
                      <a:alpha val="43137"/>
                    </a:srgbClr>
                  </a:outerShdw>
                </a:effectLst>
                <a:latin typeface="Adobe Caslon Pro" pitchFamily="18" charset="0"/>
              </a:rPr>
              <a:t> </a:t>
            </a:r>
            <a:r>
              <a:rPr lang="en-US" sz="900"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Ps. 119:105, 130</a:t>
            </a:r>
            <a:r>
              <a:rPr lang="en-US" sz="1200" dirty="0" smtClean="0">
                <a:effectLst>
                  <a:outerShdw blurRad="38100" dist="38100" dir="2700000" algn="tl">
                    <a:srgbClr val="000000">
                      <a:alpha val="43137"/>
                    </a:srgbClr>
                  </a:outerShdw>
                </a:effectLst>
                <a:latin typeface="Adobe Caslon Pro" pitchFamily="18" charset="0"/>
              </a:rPr>
              <a:t/>
            </a:r>
            <a:br>
              <a:rPr lang="en-US" sz="1200" dirty="0" smtClean="0">
                <a:effectLst>
                  <a:outerShdw blurRad="38100" dist="38100" dir="2700000" algn="tl">
                    <a:srgbClr val="000000">
                      <a:alpha val="43137"/>
                    </a:srgbClr>
                  </a:outerShdw>
                </a:effectLst>
                <a:latin typeface="Adobe Caslon Pro" pitchFamily="18" charset="0"/>
              </a:rPr>
            </a:br>
            <a:r>
              <a:rPr lang="en-US" sz="1300" dirty="0" smtClean="0">
                <a:effectLst>
                  <a:outerShdw blurRad="38100" dist="38100" dir="2700000" algn="tl">
                    <a:srgbClr val="000000">
                      <a:alpha val="43137"/>
                    </a:srgbClr>
                  </a:outerShdw>
                </a:effectLst>
                <a:latin typeface="Adobe Caslon Pro" pitchFamily="18" charset="0"/>
              </a:rPr>
              <a:t>"the word is a lamp unto my feet, and a light unto my path."</a:t>
            </a:r>
            <a:br>
              <a:rPr lang="en-US" sz="1300" dirty="0" smtClean="0">
                <a:effectLst>
                  <a:outerShdw blurRad="38100" dist="38100" dir="2700000" algn="tl">
                    <a:srgbClr val="000000">
                      <a:alpha val="43137"/>
                    </a:srgbClr>
                  </a:outerShdw>
                </a:effectLst>
                <a:latin typeface="Adobe Caslon Pro" pitchFamily="18" charset="0"/>
              </a:rPr>
            </a:br>
            <a:r>
              <a:rPr lang="en-US" sz="1300" dirty="0" smtClean="0">
                <a:effectLst>
                  <a:outerShdw blurRad="38100" dist="38100" dir="2700000" algn="tl">
                    <a:srgbClr val="000000">
                      <a:alpha val="43137"/>
                    </a:srgbClr>
                  </a:outerShdw>
                </a:effectLst>
                <a:latin typeface="Adobe Caslon Pro" pitchFamily="18" charset="0"/>
              </a:rPr>
              <a:t>"The entrance of thy words giveth light; it giveth understanding unto the simple."</a:t>
            </a:r>
          </a:p>
          <a:p>
            <a:r>
              <a:rPr lang="en-US" sz="12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FOR  CLEANSING</a:t>
            </a:r>
            <a:r>
              <a:rPr lang="en-US" sz="1200" b="1" dirty="0" smtClean="0">
                <a:effectLst>
                  <a:outerShdw blurRad="38100" dist="38100" dir="2700000" algn="tl">
                    <a:srgbClr val="000000">
                      <a:alpha val="43137"/>
                    </a:srgbClr>
                  </a:outerShdw>
                </a:effectLst>
                <a:latin typeface="Adobe Caslon Pro" pitchFamily="18" charset="0"/>
              </a:rPr>
              <a:t> </a:t>
            </a:r>
            <a:r>
              <a:rPr lang="en-US" sz="1200" dirty="0" smtClean="0">
                <a:effectLst>
                  <a:outerShdw blurRad="38100" dist="38100" dir="2700000" algn="tl">
                    <a:srgbClr val="000000">
                      <a:alpha val="43137"/>
                    </a:srgbClr>
                  </a:outerShdw>
                </a:effectLst>
                <a:latin typeface="Adobe Caslon Pro" pitchFamily="18" charset="0"/>
              </a:rPr>
              <a:t> </a:t>
            </a:r>
            <a:r>
              <a:rPr lang="en-US" sz="900"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Ps. 119:9</a:t>
            </a:r>
            <a:r>
              <a:rPr lang="en-US" sz="1200" dirty="0" smtClean="0">
                <a:effectLst>
                  <a:outerShdw blurRad="38100" dist="38100" dir="2700000" algn="tl">
                    <a:srgbClr val="000000">
                      <a:alpha val="43137"/>
                    </a:srgbClr>
                  </a:outerShdw>
                </a:effectLst>
                <a:latin typeface="Adobe Caslon Pro" pitchFamily="18" charset="0"/>
              </a:rPr>
              <a:t/>
            </a:r>
            <a:br>
              <a:rPr lang="en-US" sz="1200" dirty="0" smtClean="0">
                <a:effectLst>
                  <a:outerShdw blurRad="38100" dist="38100" dir="2700000" algn="tl">
                    <a:srgbClr val="000000">
                      <a:alpha val="43137"/>
                    </a:srgbClr>
                  </a:outerShdw>
                </a:effectLst>
                <a:latin typeface="Adobe Caslon Pro" pitchFamily="18" charset="0"/>
              </a:rPr>
            </a:br>
            <a:r>
              <a:rPr lang="en-US" sz="1300" dirty="0" smtClean="0">
                <a:effectLst>
                  <a:outerShdw blurRad="38100" dist="38100" dir="2700000" algn="tl">
                    <a:srgbClr val="000000">
                      <a:alpha val="43137"/>
                    </a:srgbClr>
                  </a:outerShdw>
                </a:effectLst>
                <a:latin typeface="Adobe Caslon Pro" pitchFamily="18" charset="0"/>
              </a:rPr>
              <a:t>"Wherewithal shall a young man cleanse his way?  by taking heed thereto according to thy word."</a:t>
            </a:r>
          </a:p>
          <a:p>
            <a:r>
              <a:rPr lang="en-US" sz="12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FOR  JOY </a:t>
            </a:r>
            <a:r>
              <a:rPr lang="en-US" sz="1200" dirty="0" smtClean="0">
                <a:effectLst>
                  <a:outerShdw blurRad="38100" dist="38100" dir="2700000" algn="tl">
                    <a:srgbClr val="000000">
                      <a:alpha val="43137"/>
                    </a:srgbClr>
                  </a:outerShdw>
                </a:effectLst>
                <a:latin typeface="Adobe Caslon Pro" pitchFamily="18" charset="0"/>
              </a:rPr>
              <a:t> </a:t>
            </a:r>
            <a:r>
              <a:rPr lang="en-US" sz="900"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Ps. 119:14, 24, 116</a:t>
            </a:r>
            <a:r>
              <a:rPr lang="en-US" sz="1200" dirty="0" smtClean="0">
                <a:effectLst>
                  <a:outerShdw blurRad="38100" dist="38100" dir="2700000" algn="tl">
                    <a:srgbClr val="000000">
                      <a:alpha val="43137"/>
                    </a:srgbClr>
                  </a:outerShdw>
                </a:effectLst>
                <a:latin typeface="Adobe Caslon Pro" pitchFamily="18" charset="0"/>
              </a:rPr>
              <a:t/>
            </a:r>
            <a:br>
              <a:rPr lang="en-US" sz="1200" dirty="0" smtClean="0">
                <a:effectLst>
                  <a:outerShdw blurRad="38100" dist="38100" dir="2700000" algn="tl">
                    <a:srgbClr val="000000">
                      <a:alpha val="43137"/>
                    </a:srgbClr>
                  </a:outerShdw>
                </a:effectLst>
                <a:latin typeface="Adobe Caslon Pro" pitchFamily="18" charset="0"/>
              </a:rPr>
            </a:br>
            <a:r>
              <a:rPr lang="en-US" sz="1300" dirty="0" smtClean="0">
                <a:effectLst>
                  <a:outerShdw blurRad="38100" dist="38100" dir="2700000" algn="tl">
                    <a:srgbClr val="000000">
                      <a:alpha val="43137"/>
                    </a:srgbClr>
                  </a:outerShdw>
                </a:effectLst>
                <a:latin typeface="Adobe Caslon Pro" pitchFamily="18" charset="0"/>
              </a:rPr>
              <a:t>"I have rejoiced in the way of thy testimonies, as much as in all riches." "Thy testimonies also are my delight."  " I rejoice at thy word."</a:t>
            </a:r>
          </a:p>
          <a:p>
            <a:r>
              <a:rPr lang="en-US" sz="12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FOR  STRENGTH </a:t>
            </a:r>
            <a:r>
              <a:rPr lang="en-US" sz="1200" dirty="0" smtClean="0">
                <a:effectLst>
                  <a:outerShdw blurRad="38100" dist="38100" dir="2700000" algn="tl">
                    <a:srgbClr val="000000">
                      <a:alpha val="43137"/>
                    </a:srgbClr>
                  </a:outerShdw>
                </a:effectLst>
                <a:latin typeface="Adobe Caslon Pro" pitchFamily="18" charset="0"/>
              </a:rPr>
              <a:t> </a:t>
            </a:r>
            <a:r>
              <a:rPr lang="en-US" sz="900"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Ps. 119:28</a:t>
            </a:r>
            <a:r>
              <a:rPr lang="en-US" sz="1200" dirty="0" smtClean="0">
                <a:effectLst>
                  <a:outerShdw blurRad="38100" dist="38100" dir="2700000" algn="tl">
                    <a:srgbClr val="000000">
                      <a:alpha val="43137"/>
                    </a:srgbClr>
                  </a:outerShdw>
                </a:effectLst>
                <a:latin typeface="Adobe Caslon Pro" pitchFamily="18" charset="0"/>
              </a:rPr>
              <a:t/>
            </a:r>
            <a:br>
              <a:rPr lang="en-US" sz="1200" dirty="0" smtClean="0">
                <a:effectLst>
                  <a:outerShdw blurRad="38100" dist="38100" dir="2700000" algn="tl">
                    <a:srgbClr val="000000">
                      <a:alpha val="43137"/>
                    </a:srgbClr>
                  </a:outerShdw>
                </a:effectLst>
                <a:latin typeface="Adobe Caslon Pro" pitchFamily="18" charset="0"/>
              </a:rPr>
            </a:br>
            <a:r>
              <a:rPr lang="en-US" sz="1300" dirty="0" smtClean="0">
                <a:effectLst>
                  <a:outerShdw blurRad="38100" dist="38100" dir="2700000" algn="tl">
                    <a:srgbClr val="000000">
                      <a:alpha val="43137"/>
                    </a:srgbClr>
                  </a:outerShdw>
                </a:effectLst>
                <a:latin typeface="Adobe Caslon Pro" pitchFamily="18" charset="0"/>
              </a:rPr>
              <a:t>"My soul melteth for heaviness: strengthen thou me according unto thy word."</a:t>
            </a:r>
          </a:p>
          <a:p>
            <a:r>
              <a:rPr lang="en-US" sz="12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FOR  TRUST </a:t>
            </a:r>
            <a:r>
              <a:rPr lang="en-US" sz="1200" dirty="0" smtClean="0">
                <a:effectLst>
                  <a:outerShdw blurRad="38100" dist="38100" dir="2700000" algn="tl">
                    <a:srgbClr val="000000">
                      <a:alpha val="43137"/>
                    </a:srgbClr>
                  </a:outerShdw>
                </a:effectLst>
                <a:latin typeface="Adobe Caslon Pro" pitchFamily="18" charset="0"/>
              </a:rPr>
              <a:t> </a:t>
            </a:r>
            <a:r>
              <a:rPr lang="en-US" sz="900"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Ps. 119:42</a:t>
            </a:r>
            <a:r>
              <a:rPr lang="en-US" sz="1200" dirty="0" smtClean="0">
                <a:effectLst>
                  <a:outerShdw blurRad="38100" dist="38100" dir="2700000" algn="tl">
                    <a:srgbClr val="000000">
                      <a:alpha val="43137"/>
                    </a:srgbClr>
                  </a:outerShdw>
                </a:effectLst>
                <a:latin typeface="Adobe Caslon Pro" pitchFamily="18" charset="0"/>
              </a:rPr>
              <a:t/>
            </a:r>
            <a:br>
              <a:rPr lang="en-US" sz="1200" dirty="0" smtClean="0">
                <a:effectLst>
                  <a:outerShdw blurRad="38100" dist="38100" dir="2700000" algn="tl">
                    <a:srgbClr val="000000">
                      <a:alpha val="43137"/>
                    </a:srgbClr>
                  </a:outerShdw>
                </a:effectLst>
                <a:latin typeface="Adobe Caslon Pro" pitchFamily="18" charset="0"/>
              </a:rPr>
            </a:br>
            <a:r>
              <a:rPr lang="en-US" sz="1300" dirty="0" smtClean="0">
                <a:effectLst>
                  <a:outerShdw blurRad="38100" dist="38100" dir="2700000" algn="tl">
                    <a:srgbClr val="000000">
                      <a:alpha val="43137"/>
                    </a:srgbClr>
                  </a:outerShdw>
                </a:effectLst>
                <a:latin typeface="Adobe Caslon Pro" pitchFamily="18" charset="0"/>
              </a:rPr>
              <a:t>"So shall I have wherewith to answer him that reproacheth me: for I trust in thy word."</a:t>
            </a:r>
          </a:p>
          <a:p>
            <a:r>
              <a:rPr lang="en-US" sz="12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FOR  PEACE </a:t>
            </a:r>
            <a:r>
              <a:rPr lang="en-US" sz="1200" dirty="0" smtClean="0">
                <a:effectLst>
                  <a:outerShdw blurRad="38100" dist="38100" dir="2700000" algn="tl">
                    <a:srgbClr val="000000">
                      <a:alpha val="43137"/>
                    </a:srgbClr>
                  </a:outerShdw>
                </a:effectLst>
                <a:latin typeface="Adobe Caslon Pro" pitchFamily="18" charset="0"/>
              </a:rPr>
              <a:t> </a:t>
            </a:r>
            <a:r>
              <a:rPr lang="en-US" sz="900"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Ps. 119:165</a:t>
            </a:r>
            <a:r>
              <a:rPr lang="en-US" sz="1200" dirty="0" smtClean="0">
                <a:effectLst>
                  <a:outerShdw blurRad="38100" dist="38100" dir="2700000" algn="tl">
                    <a:srgbClr val="000000">
                      <a:alpha val="43137"/>
                    </a:srgbClr>
                  </a:outerShdw>
                </a:effectLst>
                <a:latin typeface="Adobe Caslon Pro" pitchFamily="18" charset="0"/>
              </a:rPr>
              <a:t/>
            </a:r>
            <a:br>
              <a:rPr lang="en-US" sz="1200" dirty="0" smtClean="0">
                <a:effectLst>
                  <a:outerShdw blurRad="38100" dist="38100" dir="2700000" algn="tl">
                    <a:srgbClr val="000000">
                      <a:alpha val="43137"/>
                    </a:srgbClr>
                  </a:outerShdw>
                </a:effectLst>
                <a:latin typeface="Adobe Caslon Pro" pitchFamily="18" charset="0"/>
              </a:rPr>
            </a:br>
            <a:r>
              <a:rPr lang="en-US" sz="1300" dirty="0" smtClean="0">
                <a:effectLst>
                  <a:outerShdw blurRad="38100" dist="38100" dir="2700000" algn="tl">
                    <a:srgbClr val="000000">
                      <a:alpha val="43137"/>
                    </a:srgbClr>
                  </a:outerShdw>
                </a:effectLst>
                <a:latin typeface="Adobe Caslon Pro" pitchFamily="18" charset="0"/>
              </a:rPr>
              <a:t>"Great peace have thy which love thy law; and nothing shall offend them."</a:t>
            </a:r>
          </a:p>
          <a:p>
            <a:r>
              <a:rPr lang="en-US" sz="12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FOR  BELIEF </a:t>
            </a:r>
            <a:r>
              <a:rPr lang="en-US" sz="1200" dirty="0" smtClean="0">
                <a:effectLst>
                  <a:outerShdw blurRad="38100" dist="38100" dir="2700000" algn="tl">
                    <a:srgbClr val="000000">
                      <a:alpha val="43137"/>
                    </a:srgbClr>
                  </a:outerShdw>
                </a:effectLst>
                <a:latin typeface="Adobe Caslon Pro" pitchFamily="18" charset="0"/>
              </a:rPr>
              <a:t> </a:t>
            </a:r>
            <a:r>
              <a:rPr lang="en-US" sz="900"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John 20:31</a:t>
            </a:r>
            <a:r>
              <a:rPr lang="en-US" sz="1200" dirty="0" smtClean="0">
                <a:effectLst>
                  <a:outerShdw blurRad="38100" dist="38100" dir="2700000" algn="tl">
                    <a:srgbClr val="000000">
                      <a:alpha val="43137"/>
                    </a:srgbClr>
                  </a:outerShdw>
                </a:effectLst>
                <a:latin typeface="Adobe Caslon Pro" pitchFamily="18" charset="0"/>
              </a:rPr>
              <a:t/>
            </a:r>
            <a:br>
              <a:rPr lang="en-US" sz="1200" dirty="0" smtClean="0">
                <a:effectLst>
                  <a:outerShdw blurRad="38100" dist="38100" dir="2700000" algn="tl">
                    <a:srgbClr val="000000">
                      <a:alpha val="43137"/>
                    </a:srgbClr>
                  </a:outerShdw>
                </a:effectLst>
                <a:latin typeface="Adobe Caslon Pro" pitchFamily="18" charset="0"/>
              </a:rPr>
            </a:br>
            <a:r>
              <a:rPr lang="en-US" sz="1300" dirty="0" smtClean="0">
                <a:effectLst>
                  <a:outerShdw blurRad="38100" dist="38100" dir="2700000" algn="tl">
                    <a:srgbClr val="000000">
                      <a:alpha val="43137"/>
                    </a:srgbClr>
                  </a:outerShdw>
                </a:effectLst>
                <a:latin typeface="Adobe Caslon Pro" pitchFamily="18" charset="0"/>
              </a:rPr>
              <a:t>"But these are written, that ye might believe."</a:t>
            </a:r>
          </a:p>
          <a:p>
            <a:r>
              <a:rPr lang="en-US" sz="12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FOR  INSTRUCTION</a:t>
            </a:r>
            <a:r>
              <a:rPr lang="en-US" sz="12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a:t>
            </a:r>
            <a:r>
              <a:rPr lang="en-US" sz="900"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2 Tim. 3:16</a:t>
            </a:r>
            <a:r>
              <a:rPr lang="en-US" sz="1200" dirty="0" smtClean="0">
                <a:effectLst>
                  <a:outerShdw blurRad="38100" dist="38100" dir="2700000" algn="tl">
                    <a:srgbClr val="000000">
                      <a:alpha val="43137"/>
                    </a:srgbClr>
                  </a:outerShdw>
                </a:effectLst>
                <a:latin typeface="Adobe Caslon Pro" pitchFamily="18" charset="0"/>
              </a:rPr>
              <a:t/>
            </a:r>
            <a:br>
              <a:rPr lang="en-US" sz="1200" dirty="0" smtClean="0">
                <a:effectLst>
                  <a:outerShdw blurRad="38100" dist="38100" dir="2700000" algn="tl">
                    <a:srgbClr val="000000">
                      <a:alpha val="43137"/>
                    </a:srgbClr>
                  </a:outerShdw>
                </a:effectLst>
                <a:latin typeface="Adobe Caslon Pro" pitchFamily="18" charset="0"/>
              </a:rPr>
            </a:br>
            <a:r>
              <a:rPr lang="en-US" sz="1300" dirty="0" smtClean="0">
                <a:effectLst>
                  <a:outerShdw blurRad="38100" dist="38100" dir="2700000" algn="tl">
                    <a:srgbClr val="000000">
                      <a:alpha val="43137"/>
                    </a:srgbClr>
                  </a:outerShdw>
                </a:effectLst>
                <a:latin typeface="Adobe Caslon Pro" pitchFamily="18" charset="0"/>
              </a:rPr>
              <a:t>"All scripture is given by inspiration of God, and is profitable for doctrine, for reproof, for correction, for instruction in righteousness."</a:t>
            </a:r>
          </a:p>
          <a:p>
            <a:endParaRPr lang="en-US" sz="13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The Bible is not a historic relic whose proper home is a museum.  It is a “lamp” to our feet and a “light” to our path:</a:t>
            </a:r>
          </a:p>
          <a:p>
            <a:endParaRPr lang="en-US" sz="800" dirty="0" smtClean="0">
              <a:effectLst>
                <a:outerShdw blurRad="38100" dist="38100" dir="2700000" algn="tl">
                  <a:srgbClr val="000000">
                    <a:alpha val="43137"/>
                  </a:srgbClr>
                </a:outerShdw>
              </a:effectLst>
              <a:latin typeface="Adobe Caslon Pro" pitchFamily="18" charset="0"/>
            </a:endParaRPr>
          </a:p>
          <a:p>
            <a:r>
              <a:rPr lang="en-US" sz="2400" b="1" dirty="0" smtClean="0">
                <a:effectLst>
                  <a:outerShdw blurRad="38100" dist="38100" dir="2700000" algn="tl">
                    <a:srgbClr val="000000">
                      <a:alpha val="43137"/>
                    </a:srgbClr>
                  </a:outerShdw>
                </a:effectLst>
                <a:latin typeface="Adobe Caslon Pro" pitchFamily="18" charset="0"/>
              </a:rPr>
              <a:t>Your word is a lamp for my feet, a light on my path. </a:t>
            </a:r>
            <a:br>
              <a:rPr lang="en-US" sz="2400" b="1" dirty="0" smtClean="0">
                <a:effectLst>
                  <a:outerShdw blurRad="38100" dist="38100" dir="2700000" algn="tl">
                    <a:srgbClr val="000000">
                      <a:alpha val="43137"/>
                    </a:srgbClr>
                  </a:outerShdw>
                </a:effectLst>
                <a:latin typeface="Adobe Caslon Pro" pitchFamily="18" charset="0"/>
              </a:rPr>
            </a:br>
            <a:r>
              <a:rPr lang="en-US" sz="1200"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Ps. 119:105</a:t>
            </a:r>
          </a:p>
          <a:p>
            <a:endParaRPr lang="en-US" sz="1200" b="1" dirty="0" smtClean="0">
              <a:solidFill>
                <a:schemeClr val="accent3">
                  <a:lumMod val="50000"/>
                </a:schemeClr>
              </a:solidFill>
              <a:effectLst>
                <a:outerShdw blurRad="38100" dist="38100" dir="2700000" algn="tl">
                  <a:srgbClr val="000000">
                    <a:alpha val="43137"/>
                  </a:srgbClr>
                </a:outerShdw>
              </a:effectLst>
              <a:latin typeface="Adobe Caslon Pro" pitchFamily="18" charset="0"/>
            </a:endParaRPr>
          </a:p>
          <a:p>
            <a:endParaRPr lang="en-US" sz="800" dirty="0" smtClean="0">
              <a:effectLst>
                <a:outerShdw blurRad="38100" dist="38100" dir="2700000" algn="tl">
                  <a:srgbClr val="000000">
                    <a:alpha val="43137"/>
                  </a:srgbClr>
                </a:outerShdw>
              </a:effectLst>
              <a:latin typeface="Adobe Caslon Pro" pitchFamily="18" charset="0"/>
            </a:endParaRPr>
          </a:p>
          <a:p>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The Bible should be our “counselors” in all the trials of our day to day life. </a:t>
            </a:r>
          </a:p>
          <a:p>
            <a:r>
              <a:rPr lang="en-US" sz="800" dirty="0" smtClean="0">
                <a:effectLst>
                  <a:outerShdw blurRad="38100" dist="38100" dir="2700000" algn="tl">
                    <a:srgbClr val="000000">
                      <a:alpha val="43137"/>
                    </a:srgbClr>
                  </a:outerShdw>
                </a:effectLst>
                <a:latin typeface="Adobe Caslon Pro" pitchFamily="18" charset="0"/>
              </a:rPr>
              <a:t> </a:t>
            </a:r>
          </a:p>
          <a:p>
            <a:r>
              <a:rPr lang="en-US" sz="2400" b="1" dirty="0" smtClean="0">
                <a:effectLst>
                  <a:outerShdw blurRad="38100" dist="38100" dir="2700000" algn="tl">
                    <a:srgbClr val="000000">
                      <a:alpha val="43137"/>
                    </a:srgbClr>
                  </a:outerShdw>
                </a:effectLst>
                <a:latin typeface="Adobe Caslon Pro" pitchFamily="18" charset="0"/>
              </a:rPr>
              <a:t>Your statutes are my delight; they are my counselors.</a:t>
            </a:r>
          </a:p>
          <a:p>
            <a:r>
              <a:rPr lang="en-US" sz="2400" b="1" dirty="0" smtClean="0">
                <a:effectLst>
                  <a:outerShdw blurRad="38100" dist="38100" dir="2700000" algn="tl">
                    <a:srgbClr val="000000">
                      <a:alpha val="43137"/>
                    </a:srgbClr>
                  </a:outerShdw>
                </a:effectLst>
                <a:latin typeface="Adobe Caslon Pro" pitchFamily="18" charset="0"/>
              </a:rPr>
              <a:t> </a:t>
            </a:r>
            <a:r>
              <a:rPr lang="en-US" sz="1200"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Ps.119:24</a:t>
            </a:r>
            <a:endPar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b="1" dirty="0" smtClean="0">
                <a:effectLst>
                  <a:outerShdw blurRad="38100" dist="38100" dir="2700000" algn="tl">
                    <a:srgbClr val="000000">
                      <a:alpha val="43137"/>
                    </a:srgbClr>
                  </a:outerShdw>
                </a:effectLst>
                <a:latin typeface="Adobe Caslon Pro" pitchFamily="18" charset="0"/>
              </a:rPr>
              <a:t>So, as the Holy Spirit says: </a:t>
            </a:r>
          </a:p>
          <a:p>
            <a:endParaRPr lang="en-US" sz="800" dirty="0" smtClean="0">
              <a:effectLst>
                <a:outerShdw blurRad="38100" dist="38100" dir="2700000" algn="tl">
                  <a:srgbClr val="000000">
                    <a:alpha val="43137"/>
                  </a:srgbClr>
                </a:outerShdw>
              </a:effectLst>
              <a:latin typeface="Adobe Caslon Pro" pitchFamily="18" charset="0"/>
            </a:endParaRPr>
          </a:p>
          <a:p>
            <a:r>
              <a:rPr lang="en-US" b="1" dirty="0" smtClean="0">
                <a:effectLst>
                  <a:outerShdw blurRad="38100" dist="38100" dir="2700000" algn="tl">
                    <a:srgbClr val="000000">
                      <a:alpha val="43137"/>
                    </a:srgbClr>
                  </a:outerShdw>
                </a:effectLst>
                <a:latin typeface="Adobe Caslon Pro" pitchFamily="18" charset="0"/>
              </a:rPr>
              <a:t>   “Today, if you hear his voice, </a:t>
            </a:r>
            <a:br>
              <a:rPr lang="en-US" b="1" dirty="0" smtClean="0">
                <a:effectLst>
                  <a:outerShdw blurRad="38100" dist="38100" dir="2700000" algn="tl">
                    <a:srgbClr val="000000">
                      <a:alpha val="43137"/>
                    </a:srgbClr>
                  </a:outerShdw>
                </a:effectLst>
                <a:latin typeface="Adobe Caslon Pro" pitchFamily="18" charset="0"/>
              </a:rPr>
            </a:br>
            <a:r>
              <a:rPr lang="en-US" b="1" dirty="0" smtClean="0">
                <a:effectLst>
                  <a:outerShdw blurRad="38100" dist="38100" dir="2700000" algn="tl">
                    <a:srgbClr val="000000">
                      <a:alpha val="43137"/>
                    </a:srgbClr>
                  </a:outerShdw>
                </a:effectLst>
                <a:latin typeface="Adobe Caslon Pro" pitchFamily="18" charset="0"/>
              </a:rPr>
              <a:t> </a:t>
            </a:r>
            <a:r>
              <a:rPr lang="en-US" b="1" baseline="30000" dirty="0" smtClean="0">
                <a:effectLst>
                  <a:outerShdw blurRad="38100" dist="38100" dir="2700000" algn="tl">
                    <a:srgbClr val="000000">
                      <a:alpha val="43137"/>
                    </a:srgbClr>
                  </a:outerShdw>
                </a:effectLst>
                <a:latin typeface="Adobe Caslon Pro" pitchFamily="18" charset="0"/>
              </a:rPr>
              <a:t>8</a:t>
            </a:r>
            <a:r>
              <a:rPr lang="en-US" b="1" dirty="0" smtClean="0">
                <a:effectLst>
                  <a:outerShdw blurRad="38100" dist="38100" dir="2700000" algn="tl">
                    <a:srgbClr val="000000">
                      <a:alpha val="43137"/>
                    </a:srgbClr>
                  </a:outerShdw>
                </a:effectLst>
                <a:latin typeface="Adobe Caslon Pro" pitchFamily="18" charset="0"/>
              </a:rPr>
              <a:t> do not harden your hearts </a:t>
            </a:r>
            <a:br>
              <a:rPr lang="en-US" b="1" dirty="0" smtClean="0">
                <a:effectLst>
                  <a:outerShdw blurRad="38100" dist="38100" dir="2700000" algn="tl">
                    <a:srgbClr val="000000">
                      <a:alpha val="43137"/>
                    </a:srgbClr>
                  </a:outerShdw>
                </a:effectLst>
                <a:latin typeface="Adobe Caslon Pro" pitchFamily="18" charset="0"/>
              </a:rPr>
            </a:br>
            <a:r>
              <a:rPr lang="en-US" b="1" dirty="0" smtClean="0">
                <a:effectLst>
                  <a:outerShdw blurRad="38100" dist="38100" dir="2700000" algn="tl">
                    <a:srgbClr val="000000">
                      <a:alpha val="43137"/>
                    </a:srgbClr>
                  </a:outerShdw>
                </a:effectLst>
                <a:latin typeface="Adobe Caslon Pro" pitchFamily="18" charset="0"/>
              </a:rPr>
              <a:t>as you did in the rebellion, </a:t>
            </a:r>
            <a:br>
              <a:rPr lang="en-US" b="1" dirty="0" smtClean="0">
                <a:effectLst>
                  <a:outerShdw blurRad="38100" dist="38100" dir="2700000" algn="tl">
                    <a:srgbClr val="000000">
                      <a:alpha val="43137"/>
                    </a:srgbClr>
                  </a:outerShdw>
                </a:effectLst>
                <a:latin typeface="Adobe Caslon Pro" pitchFamily="18" charset="0"/>
              </a:rPr>
            </a:br>
            <a:r>
              <a:rPr lang="en-US" b="1" dirty="0" smtClean="0">
                <a:effectLst>
                  <a:outerShdw blurRad="38100" dist="38100" dir="2700000" algn="tl">
                    <a:srgbClr val="000000">
                      <a:alpha val="43137"/>
                    </a:srgbClr>
                  </a:outerShdw>
                </a:effectLst>
                <a:latin typeface="Adobe Caslon Pro" pitchFamily="18" charset="0"/>
              </a:rPr>
              <a:t>   during the time of testing in the wilderness</a:t>
            </a:r>
            <a:endParaRPr lang="en-US" dirty="0" smtClean="0">
              <a:effectLst>
                <a:outerShdw blurRad="38100" dist="38100" dir="2700000" algn="tl">
                  <a:srgbClr val="000000">
                    <a:alpha val="43137"/>
                  </a:srgbClr>
                </a:outerShdw>
              </a:effectLst>
              <a:latin typeface="Adobe Caslon Pro" pitchFamily="18" charset="0"/>
            </a:endParaRPr>
          </a:p>
          <a:p>
            <a:r>
              <a:rPr lang="en-US" b="1" dirty="0" smtClean="0">
                <a:effectLst>
                  <a:outerShdw blurRad="38100" dist="38100" dir="2700000" algn="tl">
                    <a:srgbClr val="000000">
                      <a:alpha val="43137"/>
                    </a:srgbClr>
                  </a:outerShdw>
                </a:effectLst>
                <a:latin typeface="Adobe Caslon Pro" pitchFamily="18" charset="0"/>
              </a:rPr>
              <a:t>But encourage one another daily, as long as it is called “Today,” so that none of you may be hardened by sin’s deceitfulness. </a:t>
            </a:r>
            <a:br>
              <a:rPr lang="en-US" b="1" dirty="0" smtClean="0">
                <a:effectLst>
                  <a:outerShdw blurRad="38100" dist="38100" dir="2700000" algn="tl">
                    <a:srgbClr val="000000">
                      <a:alpha val="43137"/>
                    </a:srgbClr>
                  </a:outerShdw>
                </a:effectLst>
                <a:latin typeface="Adobe Caslon Pro" pitchFamily="18" charset="0"/>
              </a:rPr>
            </a:br>
            <a:r>
              <a:rPr lang="en-US" sz="1200"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Heb. 3:7-8, 13</a:t>
            </a:r>
            <a:endPar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209550"/>
            <a:ext cx="8839200" cy="4800600"/>
          </a:xfrm>
        </p:spPr>
        <p:txBody>
          <a:bodyPr anchor="t"/>
          <a:lstStyle/>
          <a:p>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Stott says that in the end there are only two possible responses to God’s Word, receive it or reject it.  </a:t>
            </a:r>
          </a:p>
          <a:p>
            <a:endParaRPr lang="en-US"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en-US"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Those who receive it are described:</a:t>
            </a:r>
          </a:p>
          <a:p>
            <a:endParaRPr lang="en-US" sz="800" dirty="0" smtClean="0">
              <a:effectLst>
                <a:outerShdw blurRad="38100" dist="38100" dir="2700000" algn="tl">
                  <a:srgbClr val="000000">
                    <a:alpha val="43137"/>
                  </a:srgbClr>
                </a:outerShdw>
              </a:effectLst>
              <a:latin typeface="Adobe Caslon Pro" pitchFamily="18" charset="0"/>
            </a:endParaRPr>
          </a:p>
          <a:p>
            <a:pPr lvl="0"/>
            <a:r>
              <a:rPr lang="en-US" dirty="0" smtClean="0">
                <a:effectLst>
                  <a:outerShdw blurRad="38100" dist="38100" dir="2700000" algn="tl">
                    <a:srgbClr val="000000">
                      <a:alpha val="43137"/>
                    </a:srgbClr>
                  </a:outerShdw>
                </a:effectLst>
                <a:latin typeface="Adobe Caslon Pro" pitchFamily="18" charset="0"/>
              </a:rPr>
              <a:t>They “tremble” at it, just because it is the Word of the great God himself. </a:t>
            </a:r>
            <a:br>
              <a:rPr lang="en-US" dirty="0" smtClean="0">
                <a:effectLst>
                  <a:outerShdw blurRad="38100" dist="38100" dir="2700000" algn="tl">
                    <a:srgbClr val="000000">
                      <a:alpha val="43137"/>
                    </a:srgbClr>
                  </a:outerShdw>
                </a:effectLst>
                <a:latin typeface="Adobe Caslon Pro" pitchFamily="18" charset="0"/>
              </a:rPr>
            </a:b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Isa. 66:2, 5; Ezra 9:4</a:t>
            </a:r>
          </a:p>
          <a:p>
            <a:pPr lvl="0"/>
            <a:r>
              <a:rPr lang="en-US" dirty="0" smtClean="0">
                <a:effectLst>
                  <a:outerShdw blurRad="38100" dist="38100" dir="2700000" algn="tl">
                    <a:srgbClr val="000000">
                      <a:alpha val="43137"/>
                    </a:srgbClr>
                  </a:outerShdw>
                </a:effectLst>
                <a:latin typeface="Adobe Caslon Pro" pitchFamily="18" charset="0"/>
              </a:rPr>
              <a:t>They prize it like gold and relish it like honey. </a:t>
            </a: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Ps. 19:10; 119:103,127</a:t>
            </a:r>
          </a:p>
          <a:p>
            <a:pPr lvl="0"/>
            <a:r>
              <a:rPr lang="en-US" dirty="0" smtClean="0">
                <a:effectLst>
                  <a:outerShdw blurRad="38100" dist="38100" dir="2700000" algn="tl">
                    <a:srgbClr val="000000">
                      <a:alpha val="43137"/>
                    </a:srgbClr>
                  </a:outerShdw>
                </a:effectLst>
                <a:latin typeface="Adobe Caslon Pro" pitchFamily="18" charset="0"/>
              </a:rPr>
              <a:t>They rejoice over it “like one who finds great spoil.”  </a:t>
            </a:r>
          </a:p>
          <a:p>
            <a:pPr lvl="0"/>
            <a:r>
              <a:rPr lang="en-US" dirty="0" smtClean="0">
                <a:effectLst>
                  <a:outerShdw blurRad="38100" dist="38100" dir="2700000" algn="tl">
                    <a:srgbClr val="000000">
                      <a:alpha val="43137"/>
                    </a:srgbClr>
                  </a:outerShdw>
                </a:effectLst>
                <a:latin typeface="Adobe Caslon Pro" pitchFamily="18" charset="0"/>
              </a:rPr>
              <a:t>They thirst for it with the ardor of a suckled child. </a:t>
            </a: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Ps. 119:162; 1 Pet. 2:2</a:t>
            </a:r>
          </a:p>
          <a:p>
            <a:endParaRPr lang="en-US" dirty="0" smtClean="0">
              <a:effectLst>
                <a:outerShdw blurRad="38100" dist="38100" dir="2700000" algn="tl">
                  <a:srgbClr val="000000">
                    <a:alpha val="43137"/>
                  </a:srgbClr>
                </a:outerShdw>
              </a:effectLst>
              <a:latin typeface="Adobe Caslon Pro" pitchFamily="18" charset="0"/>
            </a:endParaRPr>
          </a:p>
          <a:p>
            <a:r>
              <a:rPr lang="en-US" i="1" dirty="0" smtClean="0">
                <a:solidFill>
                  <a:schemeClr val="accent3">
                    <a:lumMod val="60000"/>
                    <a:lumOff val="40000"/>
                  </a:schemeClr>
                </a:solidFill>
                <a:latin typeface="Adobe Caslon Pro" pitchFamily="18" charset="0"/>
              </a:rPr>
              <a:t>Those who reject God’s Word are described:</a:t>
            </a:r>
          </a:p>
          <a:p>
            <a:endParaRPr lang="en-US" sz="800" dirty="0" smtClean="0">
              <a:effectLst>
                <a:outerShdw blurRad="38100" dist="38100" dir="2700000" algn="tl">
                  <a:srgbClr val="000000">
                    <a:alpha val="43137"/>
                  </a:srgbClr>
                </a:outerShdw>
              </a:effectLst>
              <a:latin typeface="Adobe Caslon Pro" pitchFamily="18" charset="0"/>
            </a:endParaRPr>
          </a:p>
          <a:p>
            <a:pPr lvl="0"/>
            <a:r>
              <a:rPr lang="en-US" dirty="0" smtClean="0">
                <a:effectLst>
                  <a:outerShdw blurRad="38100" dist="38100" dir="2700000" algn="tl">
                    <a:srgbClr val="000000">
                      <a:alpha val="43137"/>
                    </a:srgbClr>
                  </a:outerShdw>
                </a:effectLst>
                <a:latin typeface="Adobe Caslon Pro" pitchFamily="18" charset="0"/>
              </a:rPr>
              <a:t>To have closed their ears and refused to listen.</a:t>
            </a:r>
          </a:p>
          <a:p>
            <a:pPr lvl="0"/>
            <a:r>
              <a:rPr lang="en-US" dirty="0" smtClean="0">
                <a:effectLst>
                  <a:outerShdw blurRad="38100" dist="38100" dir="2700000" algn="tl">
                    <a:srgbClr val="000000">
                      <a:alpha val="43137"/>
                    </a:srgbClr>
                  </a:outerShdw>
                </a:effectLst>
                <a:latin typeface="Adobe Caslon Pro" pitchFamily="18" charset="0"/>
              </a:rPr>
              <a:t>They are “stiff-necked” and follow “the stubbornness of {their} evil heart.” </a:t>
            </a:r>
            <a:br>
              <a:rPr lang="en-US" dirty="0" smtClean="0">
                <a:effectLst>
                  <a:outerShdw blurRad="38100" dist="38100" dir="2700000" algn="tl">
                    <a:srgbClr val="000000">
                      <a:alpha val="43137"/>
                    </a:srgbClr>
                  </a:outerShdw>
                </a:effectLst>
                <a:latin typeface="Adobe Caslon Pro" pitchFamily="18" charset="0"/>
              </a:rPr>
            </a:b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Jer. 17:23; 18:12; 19:15</a:t>
            </a:r>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dirty="0" smtClean="0">
                <a:effectLst>
                  <a:outerShdw blurRad="38100" dist="38100" dir="2700000" algn="tl">
                    <a:srgbClr val="000000">
                      <a:alpha val="43137"/>
                    </a:srgbClr>
                  </a:outerShdw>
                </a:effectLst>
                <a:latin typeface="Adobe Caslon Pro" pitchFamily="18" charset="0"/>
              </a:rPr>
              <a:t>The king sent Jehudi to get the scroll, and Jehudi brought it from the room of Elishama the secretary and read it to the king and all the officials standing beside him. </a:t>
            </a:r>
            <a:r>
              <a:rPr lang="en-US" sz="2400" baseline="30000" dirty="0" smtClean="0">
                <a:effectLst>
                  <a:outerShdw blurRad="38100" dist="38100" dir="2700000" algn="tl">
                    <a:srgbClr val="000000">
                      <a:alpha val="43137"/>
                    </a:srgbClr>
                  </a:outerShdw>
                </a:effectLst>
                <a:latin typeface="Adobe Caslon Pro" pitchFamily="18" charset="0"/>
              </a:rPr>
              <a:t>22</a:t>
            </a:r>
            <a:r>
              <a:rPr lang="en-US" sz="2400" dirty="0" smtClean="0">
                <a:effectLst>
                  <a:outerShdw blurRad="38100" dist="38100" dir="2700000" algn="tl">
                    <a:srgbClr val="000000">
                      <a:alpha val="43137"/>
                    </a:srgbClr>
                  </a:outerShdw>
                </a:effectLst>
                <a:latin typeface="Adobe Caslon Pro" pitchFamily="18" charset="0"/>
              </a:rPr>
              <a:t> It was the ninth month and the king was sitting in the winter apartment, with a fire burning in the firepot in front of him. </a:t>
            </a:r>
            <a:r>
              <a:rPr lang="en-US" sz="2400" baseline="30000" dirty="0" smtClean="0">
                <a:effectLst>
                  <a:outerShdw blurRad="38100" dist="38100" dir="2700000" algn="tl">
                    <a:srgbClr val="000000">
                      <a:alpha val="43137"/>
                    </a:srgbClr>
                  </a:outerShdw>
                </a:effectLst>
                <a:latin typeface="Adobe Caslon Pro" pitchFamily="18" charset="0"/>
              </a:rPr>
              <a:t>23</a:t>
            </a:r>
            <a:r>
              <a:rPr lang="en-US" sz="2400" dirty="0" smtClean="0">
                <a:effectLst>
                  <a:outerShdw blurRad="38100" dist="38100" dir="2700000" algn="tl">
                    <a:srgbClr val="000000">
                      <a:alpha val="43137"/>
                    </a:srgbClr>
                  </a:outerShdw>
                </a:effectLst>
                <a:latin typeface="Adobe Caslon Pro" pitchFamily="18" charset="0"/>
              </a:rPr>
              <a:t> Whenever Jehudi had read three or four columns of the scroll, the king cut them off with a scribe’s knife and threw them into the firepot, until the entire scroll was burned in the fire. </a:t>
            </a:r>
          </a:p>
          <a:p>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Jer. 36:21-23</a:t>
            </a:r>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0" y="133350"/>
            <a:ext cx="9144000" cy="4343400"/>
          </a:xfrm>
        </p:spPr>
        <p:txBody>
          <a:bodyPr anchor="t"/>
          <a:lstStyle/>
          <a:p>
            <a:r>
              <a:rPr lang="en-US" sz="1600" dirty="0" smtClean="0">
                <a:effectLst>
                  <a:outerShdw blurRad="38100" dist="38100" dir="2700000" algn="tl">
                    <a:srgbClr val="000000">
                      <a:alpha val="43137"/>
                    </a:srgbClr>
                  </a:outerShdw>
                </a:effectLst>
                <a:latin typeface="Adobe Caslon Pro" pitchFamily="18" charset="0"/>
              </a:rPr>
              <a:t>While a large crowd was gathering and people were coming to Jesus from town after town, he told this parable: </a:t>
            </a:r>
            <a:r>
              <a:rPr lang="en-US" sz="1600" baseline="30000" dirty="0" smtClean="0">
                <a:effectLst>
                  <a:outerShdw blurRad="38100" dist="38100" dir="2700000" algn="tl">
                    <a:srgbClr val="000000">
                      <a:alpha val="43137"/>
                    </a:srgbClr>
                  </a:outerShdw>
                </a:effectLst>
                <a:latin typeface="Adobe Caslon Pro" pitchFamily="18" charset="0"/>
              </a:rPr>
              <a:t>5</a:t>
            </a:r>
            <a:r>
              <a:rPr lang="en-US" sz="1600" dirty="0" smtClean="0">
                <a:effectLst>
                  <a:outerShdw blurRad="38100" dist="38100" dir="2700000" algn="tl">
                    <a:srgbClr val="000000">
                      <a:alpha val="43137"/>
                    </a:srgbClr>
                  </a:outerShdw>
                </a:effectLst>
                <a:latin typeface="Adobe Caslon Pro" pitchFamily="18" charset="0"/>
              </a:rPr>
              <a:t> “A farmer went out to sow his seed. As he was scattering the seed, some fell along the path; it was trampled on, and the birds ate it up. </a:t>
            </a:r>
            <a:r>
              <a:rPr lang="en-US" sz="1600" baseline="30000" dirty="0" smtClean="0">
                <a:effectLst>
                  <a:outerShdw blurRad="38100" dist="38100" dir="2700000" algn="tl">
                    <a:srgbClr val="000000">
                      <a:alpha val="43137"/>
                    </a:srgbClr>
                  </a:outerShdw>
                </a:effectLst>
                <a:latin typeface="Adobe Caslon Pro" pitchFamily="18" charset="0"/>
              </a:rPr>
              <a:t>6</a:t>
            </a:r>
            <a:r>
              <a:rPr lang="en-US" sz="1600" dirty="0" smtClean="0">
                <a:effectLst>
                  <a:outerShdw blurRad="38100" dist="38100" dir="2700000" algn="tl">
                    <a:srgbClr val="000000">
                      <a:alpha val="43137"/>
                    </a:srgbClr>
                  </a:outerShdw>
                </a:effectLst>
                <a:latin typeface="Adobe Caslon Pro" pitchFamily="18" charset="0"/>
              </a:rPr>
              <a:t> Some fell on rocky ground, and when it came up, the plants withered because they had no moisture. </a:t>
            </a:r>
            <a:r>
              <a:rPr lang="en-US" sz="1600" baseline="30000" dirty="0" smtClean="0">
                <a:effectLst>
                  <a:outerShdw blurRad="38100" dist="38100" dir="2700000" algn="tl">
                    <a:srgbClr val="000000">
                      <a:alpha val="43137"/>
                    </a:srgbClr>
                  </a:outerShdw>
                </a:effectLst>
                <a:latin typeface="Adobe Caslon Pro" pitchFamily="18" charset="0"/>
              </a:rPr>
              <a:t>7</a:t>
            </a:r>
            <a:r>
              <a:rPr lang="en-US" sz="1600" dirty="0" smtClean="0">
                <a:effectLst>
                  <a:outerShdw blurRad="38100" dist="38100" dir="2700000" algn="tl">
                    <a:srgbClr val="000000">
                      <a:alpha val="43137"/>
                    </a:srgbClr>
                  </a:outerShdw>
                </a:effectLst>
                <a:latin typeface="Adobe Caslon Pro" pitchFamily="18" charset="0"/>
              </a:rPr>
              <a:t> Other seed fell among thorns, which grew up with it and choked the plants. </a:t>
            </a:r>
            <a:r>
              <a:rPr lang="en-US" sz="1600" baseline="30000" dirty="0" smtClean="0">
                <a:effectLst>
                  <a:outerShdw blurRad="38100" dist="38100" dir="2700000" algn="tl">
                    <a:srgbClr val="000000">
                      <a:alpha val="43137"/>
                    </a:srgbClr>
                  </a:outerShdw>
                </a:effectLst>
                <a:latin typeface="Adobe Caslon Pro" pitchFamily="18" charset="0"/>
              </a:rPr>
              <a:t>8</a:t>
            </a:r>
            <a:r>
              <a:rPr lang="en-US" sz="1600" dirty="0" smtClean="0">
                <a:effectLst>
                  <a:outerShdw blurRad="38100" dist="38100" dir="2700000" algn="tl">
                    <a:srgbClr val="000000">
                      <a:alpha val="43137"/>
                    </a:srgbClr>
                  </a:outerShdw>
                </a:effectLst>
                <a:latin typeface="Adobe Caslon Pro" pitchFamily="18" charset="0"/>
              </a:rPr>
              <a:t> Still other seed fell on good soil. It came up and yielded a crop, a hundred times more than was sown.” </a:t>
            </a:r>
          </a:p>
          <a:p>
            <a:r>
              <a:rPr lang="en-US" sz="1600" dirty="0" smtClean="0">
                <a:effectLst>
                  <a:outerShdw blurRad="38100" dist="38100" dir="2700000" algn="tl">
                    <a:srgbClr val="000000">
                      <a:alpha val="43137"/>
                    </a:srgbClr>
                  </a:outerShdw>
                </a:effectLst>
                <a:latin typeface="Adobe Caslon Pro" pitchFamily="18" charset="0"/>
              </a:rPr>
              <a:t>   When he said this, he called out, “Whoever has ears to </a:t>
            </a:r>
            <a:r>
              <a:rPr lang="en-US" sz="1600" b="1" dirty="0" smtClean="0">
                <a:effectLst>
                  <a:outerShdw blurRad="38100" dist="38100" dir="2700000" algn="tl">
                    <a:srgbClr val="000000">
                      <a:alpha val="43137"/>
                    </a:srgbClr>
                  </a:outerShdw>
                </a:effectLst>
                <a:latin typeface="Adobe Caslon Pro" pitchFamily="18" charset="0"/>
              </a:rPr>
              <a:t>hear</a:t>
            </a:r>
            <a:r>
              <a:rPr lang="en-US" sz="1600" dirty="0" smtClean="0">
                <a:effectLst>
                  <a:outerShdw blurRad="38100" dist="38100" dir="2700000" algn="tl">
                    <a:srgbClr val="000000">
                      <a:alpha val="43137"/>
                    </a:srgbClr>
                  </a:outerShdw>
                </a:effectLst>
                <a:latin typeface="Adobe Caslon Pro" pitchFamily="18" charset="0"/>
              </a:rPr>
              <a:t>, let them hear.” </a:t>
            </a: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Luke 8:4-8</a:t>
            </a:r>
          </a:p>
          <a:p>
            <a:endParaRPr lang="en-US" sz="800" dirty="0" smtClean="0">
              <a:effectLst>
                <a:outerShdw blurRad="38100" dist="38100" dir="2700000" algn="tl">
                  <a:srgbClr val="000000">
                    <a:alpha val="43137"/>
                  </a:srgbClr>
                </a:outerShdw>
              </a:effectLst>
              <a:latin typeface="Adobe Caslon Pro" pitchFamily="18" charset="0"/>
            </a:endParaRPr>
          </a:p>
          <a:p>
            <a:r>
              <a:rPr lang="en-US" sz="1600" dirty="0" smtClean="0">
                <a:effectLst>
                  <a:outerShdw blurRad="38100" dist="38100" dir="2700000" algn="tl">
                    <a:srgbClr val="000000">
                      <a:alpha val="43137"/>
                    </a:srgbClr>
                  </a:outerShdw>
                </a:effectLst>
                <a:latin typeface="Adobe Caslon Pro" pitchFamily="18" charset="0"/>
              </a:rPr>
              <a:t>“If anyone </a:t>
            </a:r>
            <a:r>
              <a:rPr lang="en-US" sz="1600" b="1" dirty="0" smtClean="0">
                <a:effectLst>
                  <a:outerShdw blurRad="38100" dist="38100" dir="2700000" algn="tl">
                    <a:srgbClr val="000000">
                      <a:alpha val="43137"/>
                    </a:srgbClr>
                  </a:outerShdw>
                </a:effectLst>
                <a:latin typeface="Adobe Caslon Pro" pitchFamily="18" charset="0"/>
              </a:rPr>
              <a:t>hears</a:t>
            </a:r>
            <a:r>
              <a:rPr lang="en-US" sz="1600" dirty="0" smtClean="0">
                <a:effectLst>
                  <a:outerShdw blurRad="38100" dist="38100" dir="2700000" algn="tl">
                    <a:srgbClr val="000000">
                      <a:alpha val="43137"/>
                    </a:srgbClr>
                  </a:outerShdw>
                </a:effectLst>
                <a:latin typeface="Adobe Caslon Pro" pitchFamily="18" charset="0"/>
              </a:rPr>
              <a:t> my words but does not keep them, I do not judge that person. For I did not come to judge the world, but to save the world. </a:t>
            </a:r>
            <a:r>
              <a:rPr lang="en-US" sz="1600" baseline="30000" dirty="0" smtClean="0">
                <a:effectLst>
                  <a:outerShdw blurRad="38100" dist="38100" dir="2700000" algn="tl">
                    <a:srgbClr val="000000">
                      <a:alpha val="43137"/>
                    </a:srgbClr>
                  </a:outerShdw>
                </a:effectLst>
                <a:latin typeface="Adobe Caslon Pro" pitchFamily="18" charset="0"/>
              </a:rPr>
              <a:t>48</a:t>
            </a:r>
            <a:r>
              <a:rPr lang="en-US" sz="1600" dirty="0" smtClean="0">
                <a:effectLst>
                  <a:outerShdw blurRad="38100" dist="38100" dir="2700000" algn="tl">
                    <a:srgbClr val="000000">
                      <a:alpha val="43137"/>
                    </a:srgbClr>
                  </a:outerShdw>
                </a:effectLst>
                <a:latin typeface="Adobe Caslon Pro" pitchFamily="18" charset="0"/>
              </a:rPr>
              <a:t> There is a judge for the one who rejects me and does not accept my words; the very words I have spoken will condemn them at the last day.  </a:t>
            </a: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John 12:47-48</a:t>
            </a:r>
          </a:p>
          <a:p>
            <a:endParaRPr lang="en-US" sz="800" dirty="0" smtClean="0">
              <a:effectLst>
                <a:outerShdw blurRad="38100" dist="38100" dir="2700000" algn="tl">
                  <a:srgbClr val="000000">
                    <a:alpha val="43137"/>
                  </a:srgbClr>
                </a:outerShdw>
              </a:effectLst>
              <a:latin typeface="Adobe Caslon Pro" pitchFamily="18" charset="0"/>
            </a:endParaRPr>
          </a:p>
          <a:p>
            <a:r>
              <a:rPr lang="en-US" sz="1600" dirty="0" smtClean="0">
                <a:effectLst>
                  <a:outerShdw blurRad="38100" dist="38100" dir="2700000" algn="tl">
                    <a:srgbClr val="000000">
                      <a:alpha val="43137"/>
                    </a:srgbClr>
                  </a:outerShdw>
                </a:effectLst>
                <a:latin typeface="Adobe Caslon Pro" pitchFamily="18" charset="0"/>
              </a:rPr>
              <a:t>    </a:t>
            </a:r>
            <a:r>
              <a:rPr lang="en-US" sz="1600" baseline="30000" dirty="0" smtClean="0">
                <a:effectLst>
                  <a:outerShdw blurRad="38100" dist="38100" dir="2700000" algn="tl">
                    <a:srgbClr val="000000">
                      <a:alpha val="43137"/>
                    </a:srgbClr>
                  </a:outerShdw>
                </a:effectLst>
                <a:latin typeface="Adobe Caslon Pro" pitchFamily="18" charset="0"/>
              </a:rPr>
              <a:t>24</a:t>
            </a:r>
            <a:r>
              <a:rPr lang="en-US" sz="1600" dirty="0" smtClean="0">
                <a:effectLst>
                  <a:outerShdw blurRad="38100" dist="38100" dir="2700000" algn="tl">
                    <a:srgbClr val="000000">
                      <a:alpha val="43137"/>
                    </a:srgbClr>
                  </a:outerShdw>
                </a:effectLst>
                <a:latin typeface="Adobe Caslon Pro" pitchFamily="18" charset="0"/>
              </a:rPr>
              <a:t> “Therefore everyone who </a:t>
            </a:r>
            <a:r>
              <a:rPr lang="en-US" sz="1600" b="1" dirty="0" smtClean="0">
                <a:effectLst>
                  <a:outerShdw blurRad="38100" dist="38100" dir="2700000" algn="tl">
                    <a:srgbClr val="000000">
                      <a:alpha val="43137"/>
                    </a:srgbClr>
                  </a:outerShdw>
                </a:effectLst>
                <a:latin typeface="Adobe Caslon Pro" pitchFamily="18" charset="0"/>
              </a:rPr>
              <a:t>hears</a:t>
            </a:r>
            <a:r>
              <a:rPr lang="en-US" sz="1600" dirty="0" smtClean="0">
                <a:effectLst>
                  <a:outerShdw blurRad="38100" dist="38100" dir="2700000" algn="tl">
                    <a:srgbClr val="000000">
                      <a:alpha val="43137"/>
                    </a:srgbClr>
                  </a:outerShdw>
                </a:effectLst>
                <a:latin typeface="Adobe Caslon Pro" pitchFamily="18" charset="0"/>
              </a:rPr>
              <a:t> these words of mine and puts them into practice is like a wise man who built his house on the rock. </a:t>
            </a:r>
            <a:r>
              <a:rPr lang="en-US" sz="1600" baseline="30000" dirty="0" smtClean="0">
                <a:effectLst>
                  <a:outerShdw blurRad="38100" dist="38100" dir="2700000" algn="tl">
                    <a:srgbClr val="000000">
                      <a:alpha val="43137"/>
                    </a:srgbClr>
                  </a:outerShdw>
                </a:effectLst>
                <a:latin typeface="Adobe Caslon Pro" pitchFamily="18" charset="0"/>
              </a:rPr>
              <a:t>25</a:t>
            </a:r>
            <a:r>
              <a:rPr lang="en-US" sz="1600" dirty="0" smtClean="0">
                <a:effectLst>
                  <a:outerShdw blurRad="38100" dist="38100" dir="2700000" algn="tl">
                    <a:srgbClr val="000000">
                      <a:alpha val="43137"/>
                    </a:srgbClr>
                  </a:outerShdw>
                </a:effectLst>
                <a:latin typeface="Adobe Caslon Pro" pitchFamily="18" charset="0"/>
              </a:rPr>
              <a:t> The rain came down, the streams rose, and the winds blew and beat against that house; yet it did not fall, because it had its foundation on the rock. </a:t>
            </a:r>
            <a:r>
              <a:rPr lang="en-US" sz="1600" baseline="30000" dirty="0" smtClean="0">
                <a:effectLst>
                  <a:outerShdw blurRad="38100" dist="38100" dir="2700000" algn="tl">
                    <a:srgbClr val="000000">
                      <a:alpha val="43137"/>
                    </a:srgbClr>
                  </a:outerShdw>
                </a:effectLst>
                <a:latin typeface="Adobe Caslon Pro" pitchFamily="18" charset="0"/>
              </a:rPr>
              <a:t>26</a:t>
            </a:r>
            <a:r>
              <a:rPr lang="en-US" sz="1600" dirty="0" smtClean="0">
                <a:effectLst>
                  <a:outerShdw blurRad="38100" dist="38100" dir="2700000" algn="tl">
                    <a:srgbClr val="000000">
                      <a:alpha val="43137"/>
                    </a:srgbClr>
                  </a:outerShdw>
                </a:effectLst>
                <a:latin typeface="Adobe Caslon Pro" pitchFamily="18" charset="0"/>
              </a:rPr>
              <a:t> But everyone who hears these words of mine and does not put them into practice is like a foolish man who built his house on sand. </a:t>
            </a:r>
            <a:r>
              <a:rPr lang="en-US" sz="1600" baseline="30000" dirty="0" smtClean="0">
                <a:effectLst>
                  <a:outerShdw blurRad="38100" dist="38100" dir="2700000" algn="tl">
                    <a:srgbClr val="000000">
                      <a:alpha val="43137"/>
                    </a:srgbClr>
                  </a:outerShdw>
                </a:effectLst>
                <a:latin typeface="Adobe Caslon Pro" pitchFamily="18" charset="0"/>
              </a:rPr>
              <a:t>27</a:t>
            </a:r>
            <a:r>
              <a:rPr lang="en-US" sz="1600" dirty="0" smtClean="0">
                <a:effectLst>
                  <a:outerShdw blurRad="38100" dist="38100" dir="2700000" algn="tl">
                    <a:srgbClr val="000000">
                      <a:alpha val="43137"/>
                    </a:srgbClr>
                  </a:outerShdw>
                </a:effectLst>
                <a:latin typeface="Adobe Caslon Pro" pitchFamily="18" charset="0"/>
              </a:rPr>
              <a:t> The rain came down, the streams rose, and the winds blew and beat against that house, and it fell with a great crash.”  </a:t>
            </a: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Matt. 7:24-27 </a:t>
            </a:r>
          </a:p>
          <a:p>
            <a:endParaRPr lang="en-US" sz="1100"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0" y="133350"/>
            <a:ext cx="9144000" cy="4343400"/>
          </a:xfrm>
        </p:spPr>
        <p:txBody>
          <a:bodyPr anchor="t"/>
          <a:lstStyle/>
          <a:p>
            <a:r>
              <a:rPr lang="en-US" sz="1600" dirty="0" smtClean="0">
                <a:effectLst>
                  <a:outerShdw blurRad="38100" dist="38100" dir="2700000" algn="tl">
                    <a:srgbClr val="000000">
                      <a:alpha val="43137"/>
                    </a:srgbClr>
                  </a:outerShdw>
                </a:effectLst>
                <a:latin typeface="Adobe Caslon Pro" pitchFamily="18" charset="0"/>
              </a:rPr>
              <a:t>While a large crowd was gathering and people were coming to Jesus from town after town, he told this parable: </a:t>
            </a:r>
            <a:r>
              <a:rPr lang="en-US" sz="1600" baseline="30000" dirty="0" smtClean="0">
                <a:effectLst>
                  <a:outerShdw blurRad="38100" dist="38100" dir="2700000" algn="tl">
                    <a:srgbClr val="000000">
                      <a:alpha val="43137"/>
                    </a:srgbClr>
                  </a:outerShdw>
                </a:effectLst>
                <a:latin typeface="Adobe Caslon Pro" pitchFamily="18" charset="0"/>
              </a:rPr>
              <a:t>5</a:t>
            </a:r>
            <a:r>
              <a:rPr lang="en-US" sz="1600" dirty="0" smtClean="0">
                <a:effectLst>
                  <a:outerShdw blurRad="38100" dist="38100" dir="2700000" algn="tl">
                    <a:srgbClr val="000000">
                      <a:alpha val="43137"/>
                    </a:srgbClr>
                  </a:outerShdw>
                </a:effectLst>
                <a:latin typeface="Adobe Caslon Pro" pitchFamily="18" charset="0"/>
              </a:rPr>
              <a:t> “A farmer went out to sow his seed. As he was scattering the seed, some fell along the path; it was trampled on, and the birds ate it up. </a:t>
            </a:r>
            <a:r>
              <a:rPr lang="en-US" sz="1600" baseline="30000" dirty="0" smtClean="0">
                <a:effectLst>
                  <a:outerShdw blurRad="38100" dist="38100" dir="2700000" algn="tl">
                    <a:srgbClr val="000000">
                      <a:alpha val="43137"/>
                    </a:srgbClr>
                  </a:outerShdw>
                </a:effectLst>
                <a:latin typeface="Adobe Caslon Pro" pitchFamily="18" charset="0"/>
              </a:rPr>
              <a:t>6</a:t>
            </a:r>
            <a:r>
              <a:rPr lang="en-US" sz="1600" dirty="0" smtClean="0">
                <a:effectLst>
                  <a:outerShdw blurRad="38100" dist="38100" dir="2700000" algn="tl">
                    <a:srgbClr val="000000">
                      <a:alpha val="43137"/>
                    </a:srgbClr>
                  </a:outerShdw>
                </a:effectLst>
                <a:latin typeface="Adobe Caslon Pro" pitchFamily="18" charset="0"/>
              </a:rPr>
              <a:t> Some fell on rocky ground, and when it came up, the plants withered because they had no moisture. </a:t>
            </a:r>
            <a:r>
              <a:rPr lang="en-US" sz="1600" baseline="30000" dirty="0" smtClean="0">
                <a:effectLst>
                  <a:outerShdw blurRad="38100" dist="38100" dir="2700000" algn="tl">
                    <a:srgbClr val="000000">
                      <a:alpha val="43137"/>
                    </a:srgbClr>
                  </a:outerShdw>
                </a:effectLst>
                <a:latin typeface="Adobe Caslon Pro" pitchFamily="18" charset="0"/>
              </a:rPr>
              <a:t>7</a:t>
            </a:r>
            <a:r>
              <a:rPr lang="en-US" sz="1600" dirty="0" smtClean="0">
                <a:effectLst>
                  <a:outerShdw blurRad="38100" dist="38100" dir="2700000" algn="tl">
                    <a:srgbClr val="000000">
                      <a:alpha val="43137"/>
                    </a:srgbClr>
                  </a:outerShdw>
                </a:effectLst>
                <a:latin typeface="Adobe Caslon Pro" pitchFamily="18" charset="0"/>
              </a:rPr>
              <a:t> Other seed fell among thorns, which grew up with it and choked the plants. </a:t>
            </a:r>
            <a:r>
              <a:rPr lang="en-US" sz="1600" baseline="30000" dirty="0" smtClean="0">
                <a:effectLst>
                  <a:outerShdw blurRad="38100" dist="38100" dir="2700000" algn="tl">
                    <a:srgbClr val="000000">
                      <a:alpha val="43137"/>
                    </a:srgbClr>
                  </a:outerShdw>
                </a:effectLst>
                <a:latin typeface="Adobe Caslon Pro" pitchFamily="18" charset="0"/>
              </a:rPr>
              <a:t>8</a:t>
            </a:r>
            <a:r>
              <a:rPr lang="en-US" sz="1600" dirty="0" smtClean="0">
                <a:effectLst>
                  <a:outerShdw blurRad="38100" dist="38100" dir="2700000" algn="tl">
                    <a:srgbClr val="000000">
                      <a:alpha val="43137"/>
                    </a:srgbClr>
                  </a:outerShdw>
                </a:effectLst>
                <a:latin typeface="Adobe Caslon Pro" pitchFamily="18" charset="0"/>
              </a:rPr>
              <a:t> Still other seed fell on good soil. It came up and yielded a crop, a hundred times more than was sown.” </a:t>
            </a:r>
          </a:p>
          <a:p>
            <a:r>
              <a:rPr lang="en-US" sz="1600" dirty="0" smtClean="0">
                <a:effectLst>
                  <a:outerShdw blurRad="38100" dist="38100" dir="2700000" algn="tl">
                    <a:srgbClr val="000000">
                      <a:alpha val="43137"/>
                    </a:srgbClr>
                  </a:outerShdw>
                </a:effectLst>
                <a:latin typeface="Adobe Caslon Pro" pitchFamily="18" charset="0"/>
              </a:rPr>
              <a:t>   When he said this, he called out, “Whoever has ears to </a:t>
            </a:r>
            <a:r>
              <a:rPr lang="en-US" sz="2400" b="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hear</a:t>
            </a:r>
            <a:r>
              <a:rPr lang="en-US" sz="1600" dirty="0" smtClean="0">
                <a:effectLst>
                  <a:outerShdw blurRad="38100" dist="38100" dir="2700000" algn="tl">
                    <a:srgbClr val="000000">
                      <a:alpha val="43137"/>
                    </a:srgbClr>
                  </a:outerShdw>
                </a:effectLst>
                <a:latin typeface="Adobe Caslon Pro" pitchFamily="18" charset="0"/>
              </a:rPr>
              <a:t>, let them </a:t>
            </a:r>
            <a:r>
              <a:rPr lang="en-US" sz="2400" b="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hear</a:t>
            </a:r>
            <a:r>
              <a:rPr lang="en-US" sz="1600" dirty="0" smtClean="0">
                <a:effectLst>
                  <a:outerShdw blurRad="38100" dist="38100" dir="2700000" algn="tl">
                    <a:srgbClr val="000000">
                      <a:alpha val="43137"/>
                    </a:srgbClr>
                  </a:outerShdw>
                </a:effectLst>
                <a:latin typeface="Adobe Caslon Pro" pitchFamily="18" charset="0"/>
              </a:rPr>
              <a:t>.” </a:t>
            </a: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Luke 8:4-8</a:t>
            </a:r>
          </a:p>
          <a:p>
            <a:endParaRPr lang="en-US" sz="800" dirty="0" smtClean="0">
              <a:effectLst>
                <a:outerShdw blurRad="38100" dist="38100" dir="2700000" algn="tl">
                  <a:srgbClr val="000000">
                    <a:alpha val="43137"/>
                  </a:srgbClr>
                </a:outerShdw>
              </a:effectLst>
              <a:latin typeface="Adobe Caslon Pro" pitchFamily="18" charset="0"/>
            </a:endParaRPr>
          </a:p>
          <a:p>
            <a:r>
              <a:rPr lang="en-US" sz="1600" dirty="0" smtClean="0">
                <a:effectLst>
                  <a:outerShdw blurRad="38100" dist="38100" dir="2700000" algn="tl">
                    <a:srgbClr val="000000">
                      <a:alpha val="43137"/>
                    </a:srgbClr>
                  </a:outerShdw>
                </a:effectLst>
                <a:latin typeface="Adobe Caslon Pro" pitchFamily="18" charset="0"/>
              </a:rPr>
              <a:t>“If anyone </a:t>
            </a:r>
            <a:r>
              <a:rPr lang="en-US" sz="2400" b="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hears</a:t>
            </a:r>
            <a:r>
              <a:rPr lang="en-US" sz="1600" dirty="0" smtClean="0">
                <a:effectLst>
                  <a:outerShdw blurRad="38100" dist="38100" dir="2700000" algn="tl">
                    <a:srgbClr val="000000">
                      <a:alpha val="43137"/>
                    </a:srgbClr>
                  </a:outerShdw>
                </a:effectLst>
                <a:latin typeface="Adobe Caslon Pro" pitchFamily="18" charset="0"/>
              </a:rPr>
              <a:t> my words but does not keep them, I do not judge that person. For I did not come to judge the world, but to save the world. </a:t>
            </a:r>
            <a:r>
              <a:rPr lang="en-US" sz="1600" baseline="30000" dirty="0" smtClean="0">
                <a:effectLst>
                  <a:outerShdw blurRad="38100" dist="38100" dir="2700000" algn="tl">
                    <a:srgbClr val="000000">
                      <a:alpha val="43137"/>
                    </a:srgbClr>
                  </a:outerShdw>
                </a:effectLst>
                <a:latin typeface="Adobe Caslon Pro" pitchFamily="18" charset="0"/>
              </a:rPr>
              <a:t>48</a:t>
            </a:r>
            <a:r>
              <a:rPr lang="en-US" sz="1600" dirty="0" smtClean="0">
                <a:effectLst>
                  <a:outerShdw blurRad="38100" dist="38100" dir="2700000" algn="tl">
                    <a:srgbClr val="000000">
                      <a:alpha val="43137"/>
                    </a:srgbClr>
                  </a:outerShdw>
                </a:effectLst>
                <a:latin typeface="Adobe Caslon Pro" pitchFamily="18" charset="0"/>
              </a:rPr>
              <a:t> There is a judge for the one who rejects me and does not accept my words; the very words I have spoken will condemn them at the last day.  </a:t>
            </a: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John 12:47-48</a:t>
            </a:r>
          </a:p>
          <a:p>
            <a:endParaRPr lang="en-US" sz="800" dirty="0" smtClean="0">
              <a:effectLst>
                <a:outerShdw blurRad="38100" dist="38100" dir="2700000" algn="tl">
                  <a:srgbClr val="000000">
                    <a:alpha val="43137"/>
                  </a:srgbClr>
                </a:outerShdw>
              </a:effectLst>
              <a:latin typeface="Adobe Caslon Pro" pitchFamily="18" charset="0"/>
            </a:endParaRPr>
          </a:p>
          <a:p>
            <a:r>
              <a:rPr lang="en-US" sz="1600" dirty="0" smtClean="0">
                <a:effectLst>
                  <a:outerShdw blurRad="38100" dist="38100" dir="2700000" algn="tl">
                    <a:srgbClr val="000000">
                      <a:alpha val="43137"/>
                    </a:srgbClr>
                  </a:outerShdw>
                </a:effectLst>
                <a:latin typeface="Adobe Caslon Pro" pitchFamily="18" charset="0"/>
              </a:rPr>
              <a:t>    </a:t>
            </a:r>
            <a:r>
              <a:rPr lang="en-US" sz="1600" baseline="30000" dirty="0" smtClean="0">
                <a:effectLst>
                  <a:outerShdw blurRad="38100" dist="38100" dir="2700000" algn="tl">
                    <a:srgbClr val="000000">
                      <a:alpha val="43137"/>
                    </a:srgbClr>
                  </a:outerShdw>
                </a:effectLst>
                <a:latin typeface="Adobe Caslon Pro" pitchFamily="18" charset="0"/>
              </a:rPr>
              <a:t>24</a:t>
            </a:r>
            <a:r>
              <a:rPr lang="en-US" sz="1600" dirty="0" smtClean="0">
                <a:effectLst>
                  <a:outerShdw blurRad="38100" dist="38100" dir="2700000" algn="tl">
                    <a:srgbClr val="000000">
                      <a:alpha val="43137"/>
                    </a:srgbClr>
                  </a:outerShdw>
                </a:effectLst>
                <a:latin typeface="Adobe Caslon Pro" pitchFamily="18" charset="0"/>
              </a:rPr>
              <a:t> “Therefore everyone who </a:t>
            </a:r>
            <a:r>
              <a:rPr lang="en-US" sz="2400" b="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hears</a:t>
            </a:r>
            <a:r>
              <a:rPr lang="en-US" sz="1600" dirty="0" smtClean="0">
                <a:effectLst>
                  <a:outerShdw blurRad="38100" dist="38100" dir="2700000" algn="tl">
                    <a:srgbClr val="000000">
                      <a:alpha val="43137"/>
                    </a:srgbClr>
                  </a:outerShdw>
                </a:effectLst>
                <a:latin typeface="Adobe Caslon Pro" pitchFamily="18" charset="0"/>
              </a:rPr>
              <a:t> these words of mine and puts them into practice is like a wise man who built his house on the rock. </a:t>
            </a:r>
            <a:r>
              <a:rPr lang="en-US" sz="1600" baseline="30000" dirty="0" smtClean="0">
                <a:effectLst>
                  <a:outerShdw blurRad="38100" dist="38100" dir="2700000" algn="tl">
                    <a:srgbClr val="000000">
                      <a:alpha val="43137"/>
                    </a:srgbClr>
                  </a:outerShdw>
                </a:effectLst>
                <a:latin typeface="Adobe Caslon Pro" pitchFamily="18" charset="0"/>
              </a:rPr>
              <a:t>25</a:t>
            </a:r>
            <a:r>
              <a:rPr lang="en-US" sz="1600" dirty="0" smtClean="0">
                <a:effectLst>
                  <a:outerShdw blurRad="38100" dist="38100" dir="2700000" algn="tl">
                    <a:srgbClr val="000000">
                      <a:alpha val="43137"/>
                    </a:srgbClr>
                  </a:outerShdw>
                </a:effectLst>
                <a:latin typeface="Adobe Caslon Pro" pitchFamily="18" charset="0"/>
              </a:rPr>
              <a:t> The rain came down, the streams rose, and the winds blew and beat against that house; yet it did not fall, because it had its foundation on the rock. </a:t>
            </a:r>
            <a:r>
              <a:rPr lang="en-US" sz="1600" baseline="30000" dirty="0" smtClean="0">
                <a:effectLst>
                  <a:outerShdw blurRad="38100" dist="38100" dir="2700000" algn="tl">
                    <a:srgbClr val="000000">
                      <a:alpha val="43137"/>
                    </a:srgbClr>
                  </a:outerShdw>
                </a:effectLst>
                <a:latin typeface="Adobe Caslon Pro" pitchFamily="18" charset="0"/>
              </a:rPr>
              <a:t>26</a:t>
            </a:r>
            <a:r>
              <a:rPr lang="en-US" sz="1600" dirty="0" smtClean="0">
                <a:effectLst>
                  <a:outerShdw blurRad="38100" dist="38100" dir="2700000" algn="tl">
                    <a:srgbClr val="000000">
                      <a:alpha val="43137"/>
                    </a:srgbClr>
                  </a:outerShdw>
                </a:effectLst>
                <a:latin typeface="Adobe Caslon Pro" pitchFamily="18" charset="0"/>
              </a:rPr>
              <a:t> But everyone who hears these words of mine and does not put them into practice is like a foolish man who built his house on sand. </a:t>
            </a:r>
            <a:r>
              <a:rPr lang="en-US" sz="1600" baseline="30000" dirty="0" smtClean="0">
                <a:effectLst>
                  <a:outerShdw blurRad="38100" dist="38100" dir="2700000" algn="tl">
                    <a:srgbClr val="000000">
                      <a:alpha val="43137"/>
                    </a:srgbClr>
                  </a:outerShdw>
                </a:effectLst>
                <a:latin typeface="Adobe Caslon Pro" pitchFamily="18" charset="0"/>
              </a:rPr>
              <a:t>27</a:t>
            </a:r>
            <a:r>
              <a:rPr lang="en-US" sz="1600" dirty="0" smtClean="0">
                <a:effectLst>
                  <a:outerShdw blurRad="38100" dist="38100" dir="2700000" algn="tl">
                    <a:srgbClr val="000000">
                      <a:alpha val="43137"/>
                    </a:srgbClr>
                  </a:outerShdw>
                </a:effectLst>
                <a:latin typeface="Adobe Caslon Pro" pitchFamily="18" charset="0"/>
              </a:rPr>
              <a:t> The rain came down, the streams rose, and the winds blew and beat against that house, and it fell with a great crash.”  </a:t>
            </a:r>
            <a:r>
              <a:rPr lang="en-US" sz="1200"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Matt. 7:24-27 </a:t>
            </a:r>
          </a:p>
          <a:p>
            <a:endParaRPr lang="en-US" sz="1100"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9730</TotalTime>
  <Words>750</Words>
  <Application>Microsoft Office PowerPoint</Application>
  <PresentationFormat>On-screen Show (16:9)</PresentationFormat>
  <Paragraphs>155</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Adobe Caslon Pro</vt:lpstr>
      <vt:lpstr>Corbel</vt:lpstr>
      <vt:lpstr>Wingdings</vt:lpstr>
      <vt:lpstr>Times New Roman</vt:lpstr>
      <vt:lpstr>Neo3Symbol</vt:lpstr>
      <vt:lpstr>Calibri</vt:lpstr>
      <vt:lpstr>Wingdings 2</vt:lpstr>
      <vt:lpstr>Wingdings 3</vt:lpstr>
      <vt:lpstr>Consolas</vt:lpstr>
      <vt:lpstr>Metro</vt:lpstr>
      <vt:lpstr>Slide 1</vt:lpstr>
      <vt:lpstr>Understanding The Bible</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794</cp:revision>
  <dcterms:created xsi:type="dcterms:W3CDTF">2010-01-20T03:08:51Z</dcterms:created>
  <dcterms:modified xsi:type="dcterms:W3CDTF">2010-11-14T03:28:21Z</dcterms:modified>
</cp:coreProperties>
</file>