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3"/>
  </p:notesMasterIdLst>
  <p:sldIdLst>
    <p:sldId id="318" r:id="rId2"/>
    <p:sldId id="438" r:id="rId3"/>
    <p:sldId id="439" r:id="rId4"/>
    <p:sldId id="440" r:id="rId5"/>
    <p:sldId id="441" r:id="rId6"/>
    <p:sldId id="442" r:id="rId7"/>
    <p:sldId id="443" r:id="rId8"/>
    <p:sldId id="444" r:id="rId9"/>
    <p:sldId id="445" r:id="rId10"/>
    <p:sldId id="446" r:id="rId11"/>
    <p:sldId id="450" r:id="rId12"/>
  </p:sldIdLst>
  <p:sldSz cx="9144000" cy="5143500" type="screen16x9"/>
  <p:notesSz cx="6858000" cy="9144000"/>
  <p:embeddedFontLst>
    <p:embeddedFont>
      <p:font typeface="Tahoma" pitchFamily="34" charset="0"/>
      <p:regular r:id="rId14"/>
      <p:bold r:id="rId15"/>
    </p:embeddedFont>
    <p:embeddedFont>
      <p:font typeface="Corbel" pitchFamily="34" charset="0"/>
      <p:regular r:id="rId16"/>
      <p:bold r:id="rId17"/>
      <p:italic r:id="rId18"/>
      <p:boldItalic r:id="rId19"/>
    </p:embeddedFont>
    <p:embeddedFont>
      <p:font typeface="Calibri" pitchFamily="34" charset="0"/>
      <p:regular r:id="rId20"/>
      <p:bold r:id="rId21"/>
      <p:italic r:id="rId22"/>
      <p:boldItalic r:id="rId23"/>
    </p:embeddedFont>
    <p:embeddedFont>
      <p:font typeface="Wingdings 2" pitchFamily="18" charset="2"/>
      <p:regular r:id="rId24"/>
    </p:embeddedFont>
    <p:embeddedFont>
      <p:font typeface="Wingdings 3" pitchFamily="18" charset="2"/>
      <p:regular r:id="rId25"/>
    </p:embeddedFont>
    <p:embeddedFont>
      <p:font typeface="Consolas" pitchFamily="49" charset="0"/>
      <p:regular r:id="rId26"/>
      <p:bold r:id="rId27"/>
      <p:italic r:id="rId28"/>
      <p:boldItalic r:id="rId2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FF9900"/>
    <a:srgbClr val="FFFF99"/>
    <a:srgbClr val="FFFF66"/>
    <a:srgbClr val="E3E8F4"/>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425" autoAdjust="0"/>
    <p:restoredTop sz="78941" autoAdjust="0"/>
  </p:normalViewPr>
  <p:slideViewPr>
    <p:cSldViewPr>
      <p:cViewPr varScale="1">
        <p:scale>
          <a:sx n="136" d="100"/>
          <a:sy n="136" d="100"/>
        </p:scale>
        <p:origin x="-90" y="-258"/>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10/30/2010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10/30/2010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10/30/2010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10/30/2010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10/30/2010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10/30/2010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10/30/2010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10/30/2010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10/30/2010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10/30/2010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10/30/2010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10/30/2010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10/30/2010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524000" y="1123950"/>
            <a:ext cx="6400800" cy="3352800"/>
          </a:xfrm>
        </p:spPr>
        <p:txBody>
          <a:bodyPr anchor="t">
            <a:noAutofit/>
          </a:bodyPr>
          <a:lstStyle/>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Purpose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Land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Old Testament</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New Testament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Message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Authority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8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The Interpretation of the Bible</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Introduction  + The Enlightenment of the Holy Spirit</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Christian's Disciplined Study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Teaching of the Church</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Natural 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Original 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2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The General Sense (part 1)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General Sense (part 2)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Use of the Bible</a:t>
            </a:r>
            <a:endParaRPr lang="en-US" sz="11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209550"/>
            <a:ext cx="8839200" cy="4800600"/>
          </a:xfrm>
        </p:spPr>
        <p:txBody>
          <a:bodyPr anchor="t"/>
          <a:lstStyle/>
          <a:p>
            <a:r>
              <a:rPr lang="x-none" sz="2200" smtClean="0">
                <a:effectLst>
                  <a:outerShdw blurRad="38100" dist="38100" dir="2700000" algn="tl">
                    <a:srgbClr val="000000">
                      <a:alpha val="43137"/>
                    </a:srgbClr>
                  </a:outerShdw>
                </a:effectLst>
                <a:latin typeface="Adobe Caslon Pro" pitchFamily="18" charset="0"/>
              </a:rPr>
              <a:t>To the one who conquers I will grant to eat of the tree of life, which is in the paradise of God</a:t>
            </a:r>
            <a:r>
              <a:rPr lang="x-none" sz="2200" smtClean="0">
                <a:effectLst>
                  <a:outerShdw blurRad="38100" dist="38100" dir="2700000" algn="tl">
                    <a:srgbClr val="000000">
                      <a:alpha val="43137"/>
                    </a:srgbClr>
                  </a:outerShdw>
                </a:effectLst>
                <a:latin typeface="Adobe Caslon Pro" pitchFamily="18" charset="0"/>
              </a:rPr>
              <a:t>. </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Revelation 2:7, </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ESV</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x-none" sz="2200" smtClean="0">
                <a:effectLst>
                  <a:outerShdw blurRad="38100" dist="38100" dir="2700000" algn="tl">
                    <a:srgbClr val="000000">
                      <a:alpha val="43137"/>
                    </a:srgbClr>
                  </a:outerShdw>
                </a:effectLst>
                <a:latin typeface="Adobe Caslon Pro" pitchFamily="18" charset="0"/>
              </a:rPr>
              <a:t> </a:t>
            </a:r>
            <a:endParaRPr lang="en-US" sz="1000" dirty="0" smtClean="0">
              <a:effectLst>
                <a:outerShdw blurRad="38100" dist="38100" dir="2700000" algn="tl">
                  <a:srgbClr val="000000">
                    <a:alpha val="43137"/>
                  </a:srgbClr>
                </a:outerShdw>
              </a:effectLst>
              <a:latin typeface="Adobe Caslon Pro" pitchFamily="18" charset="0"/>
            </a:endParaRPr>
          </a:p>
          <a:p>
            <a:endParaRPr lang="en-US" sz="800" dirty="0" smtClean="0">
              <a:effectLst>
                <a:outerShdw blurRad="38100" dist="38100" dir="2700000" algn="tl">
                  <a:srgbClr val="000000">
                    <a:alpha val="43137"/>
                  </a:srgbClr>
                </a:outerShdw>
              </a:effectLst>
              <a:latin typeface="Adobe Caslon Pro" pitchFamily="18" charset="0"/>
            </a:endParaRPr>
          </a:p>
          <a:p>
            <a:r>
              <a:rPr lang="x-none" sz="2200" smtClean="0">
                <a:effectLst>
                  <a:outerShdw blurRad="38100" dist="38100" dir="2700000" algn="tl">
                    <a:srgbClr val="000000">
                      <a:alpha val="43137"/>
                    </a:srgbClr>
                  </a:outerShdw>
                </a:effectLst>
                <a:latin typeface="Adobe Caslon Pro" pitchFamily="18" charset="0"/>
              </a:rPr>
              <a:t>… the river of the water of life, bright as crystal, flowing from the throne of God and of the Lamb</a:t>
            </a:r>
            <a:r>
              <a:rPr lang="x-none" sz="2200" b="1" smtClean="0">
                <a:effectLst>
                  <a:outerShdw blurRad="38100" dist="38100" dir="2700000" algn="tl">
                    <a:srgbClr val="000000">
                      <a:alpha val="43137"/>
                    </a:srgbClr>
                  </a:outerShdw>
                </a:effectLst>
                <a:latin typeface="Adobe Caslon Pro" pitchFamily="18" charset="0"/>
              </a:rPr>
              <a:t> </a:t>
            </a:r>
            <a:r>
              <a:rPr lang="x-none" sz="2200" smtClean="0">
                <a:effectLst>
                  <a:outerShdw blurRad="38100" dist="38100" dir="2700000" algn="tl">
                    <a:srgbClr val="000000">
                      <a:alpha val="43137"/>
                    </a:srgbClr>
                  </a:outerShdw>
                </a:effectLst>
                <a:latin typeface="Adobe Caslon Pro" pitchFamily="18" charset="0"/>
              </a:rPr>
              <a:t>through the middle of the street of the city; also, on either side of the river, the tree </a:t>
            </a:r>
            <a:r>
              <a:rPr lang="x-none" sz="2200" smtClean="0">
                <a:effectLst>
                  <a:outerShdw blurRad="38100" dist="38100" dir="2700000" algn="tl">
                    <a:srgbClr val="000000">
                      <a:alpha val="43137"/>
                    </a:srgbClr>
                  </a:outerShdw>
                </a:effectLst>
                <a:latin typeface="Adobe Caslon Pro" pitchFamily="18" charset="0"/>
              </a:rPr>
              <a:t>of </a:t>
            </a:r>
            <a:r>
              <a:rPr lang="x-none" sz="2200" smtClean="0">
                <a:effectLst>
                  <a:outerShdw blurRad="38100" dist="38100" dir="2700000" algn="tl">
                    <a:srgbClr val="000000">
                      <a:alpha val="43137"/>
                    </a:srgbClr>
                  </a:outerShdw>
                </a:effectLst>
                <a:latin typeface="Adobe Caslon Pro" pitchFamily="18" charset="0"/>
              </a:rPr>
              <a:t>life</a:t>
            </a:r>
            <a:r>
              <a:rPr lang="x-none" sz="2200" i="1" baseline="30000" smtClean="0">
                <a:effectLst>
                  <a:outerShdw blurRad="38100" dist="38100" dir="2700000" algn="tl">
                    <a:srgbClr val="000000">
                      <a:alpha val="43137"/>
                    </a:srgbClr>
                  </a:outerShdw>
                </a:effectLst>
                <a:latin typeface="Adobe Caslon Pro" pitchFamily="18" charset="0"/>
              </a:rPr>
              <a:t> </a:t>
            </a:r>
            <a:r>
              <a:rPr lang="x-none" sz="2200" smtClean="0">
                <a:effectLst>
                  <a:outerShdw blurRad="38100" dist="38100" dir="2700000" algn="tl">
                    <a:srgbClr val="000000">
                      <a:alpha val="43137"/>
                    </a:srgbClr>
                  </a:outerShdw>
                </a:effectLst>
                <a:latin typeface="Adobe Caslon Pro" pitchFamily="18" charset="0"/>
              </a:rPr>
              <a:t> </a:t>
            </a:r>
            <a:r>
              <a:rPr lang="x-none" sz="2200" smtClean="0">
                <a:effectLst>
                  <a:outerShdw blurRad="38100" dist="38100" dir="2700000" algn="tl">
                    <a:srgbClr val="000000">
                      <a:alpha val="43137"/>
                    </a:srgbClr>
                  </a:outerShdw>
                </a:effectLst>
                <a:latin typeface="Adobe Caslon Pro" pitchFamily="18" charset="0"/>
              </a:rPr>
              <a:t>with its twelve kinds of fruit, yielding its fruit each month. The leaves of the tree were for the healing of the nations. </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(Revelation 22:1b, 2, </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ESV</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x-none" sz="2200" smtClean="0">
                <a:effectLst>
                  <a:outerShdw blurRad="38100" dist="38100" dir="2700000" algn="tl">
                    <a:srgbClr val="000000">
                      <a:alpha val="43137"/>
                    </a:srgbClr>
                  </a:outerShdw>
                </a:effectLst>
                <a:latin typeface="Adobe Caslon Pro" pitchFamily="18" charset="0"/>
              </a:rPr>
              <a:t> </a:t>
            </a:r>
            <a:endParaRPr lang="en-US" sz="2200" dirty="0" smtClean="0">
              <a:effectLst>
                <a:outerShdw blurRad="38100" dist="38100" dir="2700000" algn="tl">
                  <a:srgbClr val="000000">
                    <a:alpha val="43137"/>
                  </a:srgbClr>
                </a:outerShdw>
              </a:effectLst>
              <a:latin typeface="Adobe Caslon Pro" pitchFamily="18" charset="0"/>
            </a:endParaRPr>
          </a:p>
          <a:p>
            <a:endParaRPr lang="en-US" sz="800" dirty="0" smtClean="0">
              <a:effectLst>
                <a:outerShdw blurRad="38100" dist="38100" dir="2700000" algn="tl">
                  <a:srgbClr val="000000">
                    <a:alpha val="43137"/>
                  </a:srgbClr>
                </a:outerShdw>
              </a:effectLst>
              <a:latin typeface="Adobe Caslon Pro" pitchFamily="18" charset="0"/>
            </a:endParaRPr>
          </a:p>
          <a:p>
            <a:r>
              <a:rPr lang="x-none" sz="2200" smtClean="0">
                <a:effectLst>
                  <a:outerShdw blurRad="38100" dist="38100" dir="2700000" algn="tl">
                    <a:srgbClr val="000000">
                      <a:alpha val="43137"/>
                    </a:srgbClr>
                  </a:outerShdw>
                </a:effectLst>
                <a:latin typeface="Adobe Caslon Pro" pitchFamily="18" charset="0"/>
              </a:rPr>
              <a:t>Blessed are those who wash their robes, so that they may have the right to the tree of life and that they may enter the city by the gates</a:t>
            </a:r>
            <a:r>
              <a:rPr lang="x-none" sz="2200" smtClean="0">
                <a:effectLst>
                  <a:outerShdw blurRad="38100" dist="38100" dir="2700000" algn="tl">
                    <a:srgbClr val="000000">
                      <a:alpha val="43137"/>
                    </a:srgbClr>
                  </a:outerShdw>
                </a:effectLst>
                <a:latin typeface="Adobe Caslon Pro" pitchFamily="18" charset="0"/>
              </a:rPr>
              <a:t>. </a:t>
            </a:r>
            <a:r>
              <a:rPr lang="en-US" sz="2200" dirty="0" smtClean="0">
                <a:effectLst>
                  <a:outerShdw blurRad="38100" dist="38100" dir="2700000" algn="tl">
                    <a:srgbClr val="000000">
                      <a:alpha val="43137"/>
                    </a:srgbClr>
                  </a:outerShdw>
                </a:effectLst>
                <a:latin typeface="Adobe Caslon Pro" pitchFamily="18" charset="0"/>
              </a:rPr>
              <a:t/>
            </a:r>
            <a:br>
              <a:rPr lang="en-US" sz="2200" dirty="0" smtClean="0">
                <a:effectLst>
                  <a:outerShdw blurRad="38100" dist="38100" dir="2700000" algn="tl">
                    <a:srgbClr val="000000">
                      <a:alpha val="43137"/>
                    </a:srgbClr>
                  </a:outerShdw>
                </a:effectLst>
                <a:latin typeface="Adobe Caslon Pro" pitchFamily="18" charset="0"/>
              </a:rPr>
            </a:b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Revelation 22:14, </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ESV</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x-none" sz="2200" smtClean="0">
                <a:effectLst>
                  <a:outerShdw blurRad="38100" dist="38100" dir="2700000" algn="tl">
                    <a:srgbClr val="000000">
                      <a:alpha val="43137"/>
                    </a:srgbClr>
                  </a:outerShdw>
                </a:effectLst>
                <a:latin typeface="Adobe Caslon Pro" pitchFamily="18" charset="0"/>
              </a:rPr>
              <a:t> </a:t>
            </a:r>
            <a:endParaRPr lang="en-US" sz="2200" dirty="0" smtClean="0">
              <a:effectLst>
                <a:outerShdw blurRad="38100" dist="38100" dir="2700000" algn="tl">
                  <a:srgbClr val="000000">
                    <a:alpha val="43137"/>
                  </a:srgbClr>
                </a:outerShdw>
              </a:effectLst>
              <a:latin typeface="Adobe Caslon Pro" pitchFamily="18" charset="0"/>
            </a:endParaRPr>
          </a:p>
          <a:p>
            <a:endParaRPr lang="en-US" sz="800" dirty="0" smtClean="0">
              <a:effectLst>
                <a:outerShdw blurRad="38100" dist="38100" dir="2700000" algn="tl">
                  <a:srgbClr val="000000">
                    <a:alpha val="43137"/>
                  </a:srgbClr>
                </a:outerShdw>
              </a:effectLst>
              <a:latin typeface="Adobe Caslon Pro" pitchFamily="18" charset="0"/>
            </a:endParaRPr>
          </a:p>
          <a:p>
            <a:r>
              <a:rPr lang="x-none" sz="2200" smtClean="0">
                <a:effectLst>
                  <a:outerShdw blurRad="38100" dist="38100" dir="2700000" algn="tl">
                    <a:srgbClr val="000000">
                      <a:alpha val="43137"/>
                    </a:srgbClr>
                  </a:outerShdw>
                </a:effectLst>
                <a:latin typeface="Adobe Caslon Pro" pitchFamily="18" charset="0"/>
              </a:rPr>
              <a:t>and if anyone takes away from the words of the book of this prophecy, God will take away his share in the tree of life and in the holy city, which are described in this book. </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(Revelation 22:19, ESV)</a:t>
            </a:r>
            <a:endPar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524000" y="1123950"/>
            <a:ext cx="6400800" cy="3352800"/>
          </a:xfrm>
        </p:spPr>
        <p:txBody>
          <a:bodyPr anchor="t">
            <a:noAutofit/>
          </a:bodyPr>
          <a:lstStyle/>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Purpose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Land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Old Testament</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New Testament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Message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Authority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8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The Interpretation of the Bible</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Introduction  + The Enlightenment of the Holy Spirit</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Christian's Disciplined Study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Teaching of the Church</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Natural 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Original 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2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The General Sense (part 1)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General Sense (part 2)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Use of the Bible</a:t>
            </a:r>
            <a:endParaRPr lang="en-US" sz="11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dirty="0" smtClean="0">
                <a:effectLst>
                  <a:outerShdw blurRad="38100" dist="38100" dir="2700000" algn="tl">
                    <a:srgbClr val="000000">
                      <a:alpha val="43137"/>
                    </a:srgbClr>
                  </a:outerShdw>
                </a:effectLst>
                <a:latin typeface="Adobe Caslon Pro" pitchFamily="18" charset="0"/>
              </a:rPr>
              <a:t>The deed must be read and interpreted as a whole in order to extract the meaning of any particular expression … Every part of the deed ought to be compared with the other and one entire sense ought to be made thereof … Every part of it may be brought into action in order to collect from the whole one uniform and consistent sense, if that mat be done… The words of each clause should be so interpreted as to bring them into harmony with the other provisions of the deed if that interpretation does no violence to the meaning of the which they are naturally susceptible.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Sir Charles </a:t>
            </a:r>
            <a:r>
              <a:rPr lang="en-US" sz="1800" dirty="0" err="1"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Odgers</a:t>
            </a: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a:t>
            </a:r>
            <a:r>
              <a:rPr lang="en-US" sz="1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The Construction of Deeds and Statutes</a:t>
            </a: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endParaRPr lang="en-US" sz="1800" dirty="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endParaRPr lang="en-US" dirty="0"/>
          </a:p>
        </p:txBody>
      </p:sp>
      <p:pic>
        <p:nvPicPr>
          <p:cNvPr id="6" name="Picture 5" descr="Mary-queen-of-scots.jpg"/>
          <p:cNvPicPr>
            <a:picLocks noChangeAspect="1"/>
          </p:cNvPicPr>
          <p:nvPr/>
        </p:nvPicPr>
        <p:blipFill>
          <a:blip r:embed="rId3" cstate="print"/>
          <a:stretch>
            <a:fillRect/>
          </a:stretch>
        </p:blipFill>
        <p:spPr>
          <a:xfrm>
            <a:off x="4476750" y="-44726"/>
            <a:ext cx="4972050" cy="5188226"/>
          </a:xfrm>
          <a:prstGeom prst="rect">
            <a:avLst/>
          </a:prstGeom>
          <a:effectLst>
            <a:outerShdw blurRad="63500" sx="102000" sy="102000" algn="ctr" rotWithShape="0">
              <a:prstClr val="black">
                <a:alpha val="40000"/>
              </a:prstClr>
            </a:outerShdw>
          </a:effectLst>
        </p:spPr>
      </p:pic>
      <p:pic>
        <p:nvPicPr>
          <p:cNvPr id="5" name="Picture 4" descr="john-knox.jpg"/>
          <p:cNvPicPr>
            <a:picLocks noChangeAspect="1"/>
          </p:cNvPicPr>
          <p:nvPr/>
        </p:nvPicPr>
        <p:blipFill>
          <a:blip r:embed="rId4" cstate="print"/>
          <a:stretch>
            <a:fillRect/>
          </a:stretch>
        </p:blipFill>
        <p:spPr>
          <a:xfrm>
            <a:off x="0" y="-10203"/>
            <a:ext cx="4495592" cy="5172753"/>
          </a:xfrm>
          <a:prstGeom prst="rect">
            <a:avLst/>
          </a:prstGeom>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dirty="0" smtClean="0">
                <a:effectLst>
                  <a:outerShdw blurRad="38100" dist="38100" dir="2700000" algn="tl">
                    <a:srgbClr val="000000">
                      <a:alpha val="43137"/>
                    </a:srgbClr>
                  </a:outerShdw>
                </a:effectLst>
                <a:latin typeface="Adobe Caslon Pro" pitchFamily="18" charset="0"/>
              </a:rPr>
              <a:t>Ye interpret the Scriptures in one manner, and [the Pope and his cardinals] in another; whom shall I believe and who shall judge?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Mary [Stuart], Queen of Scots, to John Knox </a:t>
            </a: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a:r>
            <a:b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b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as </a:t>
            </a: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recorded in his The History of the Reformation of the Church of Scotland)</a:t>
            </a:r>
          </a:p>
          <a:p>
            <a:r>
              <a:rPr lang="en-US" sz="2400" dirty="0" smtClean="0">
                <a:effectLst>
                  <a:outerShdw blurRad="38100" dist="38100" dir="2700000" algn="tl">
                    <a:srgbClr val="000000">
                      <a:alpha val="43137"/>
                    </a:srgbClr>
                  </a:outerShdw>
                </a:effectLst>
                <a:latin typeface="Adobe Caslon Pro" pitchFamily="18" charset="0"/>
              </a:rPr>
              <a:t> </a:t>
            </a:r>
          </a:p>
          <a:p>
            <a:r>
              <a:rPr lang="en-US" sz="2400" dirty="0" smtClean="0">
                <a:effectLst>
                  <a:outerShdw blurRad="38100" dist="38100" dir="2700000" algn="tl">
                    <a:srgbClr val="000000">
                      <a:alpha val="43137"/>
                    </a:srgbClr>
                  </a:outerShdw>
                </a:effectLst>
                <a:latin typeface="Adobe Caslon Pro" pitchFamily="18" charset="0"/>
              </a:rPr>
              <a:t>Believe God, that plainly </a:t>
            </a:r>
            <a:r>
              <a:rPr lang="en-US" sz="2400" dirty="0" err="1" smtClean="0">
                <a:effectLst>
                  <a:outerShdw blurRad="38100" dist="38100" dir="2700000" algn="tl">
                    <a:srgbClr val="000000">
                      <a:alpha val="43137"/>
                    </a:srgbClr>
                  </a:outerShdw>
                </a:effectLst>
                <a:latin typeface="Adobe Caslon Pro" pitchFamily="18" charset="0"/>
              </a:rPr>
              <a:t>speaketh</a:t>
            </a:r>
            <a:r>
              <a:rPr lang="en-US" sz="2400" dirty="0" smtClean="0">
                <a:effectLst>
                  <a:outerShdw blurRad="38100" dist="38100" dir="2700000" algn="tl">
                    <a:srgbClr val="000000">
                      <a:alpha val="43137"/>
                    </a:srgbClr>
                  </a:outerShdw>
                </a:effectLst>
                <a:latin typeface="Adobe Caslon Pro" pitchFamily="18" charset="0"/>
              </a:rPr>
              <a:t> in His Word: and further than the word </a:t>
            </a:r>
            <a:r>
              <a:rPr lang="en-US" sz="2400" dirty="0" err="1" smtClean="0">
                <a:effectLst>
                  <a:outerShdw blurRad="38100" dist="38100" dir="2700000" algn="tl">
                    <a:srgbClr val="000000">
                      <a:alpha val="43137"/>
                    </a:srgbClr>
                  </a:outerShdw>
                </a:effectLst>
                <a:latin typeface="Adobe Caslon Pro" pitchFamily="18" charset="0"/>
              </a:rPr>
              <a:t>teacheth</a:t>
            </a:r>
            <a:r>
              <a:rPr lang="en-US" sz="2400" dirty="0" smtClean="0">
                <a:effectLst>
                  <a:outerShdw blurRad="38100" dist="38100" dir="2700000" algn="tl">
                    <a:srgbClr val="000000">
                      <a:alpha val="43137"/>
                    </a:srgbClr>
                  </a:outerShdw>
                </a:effectLst>
                <a:latin typeface="Adobe Caslon Pro" pitchFamily="18" charset="0"/>
              </a:rPr>
              <a:t> you, ye shall neither believe the one nor the other.  The Word of God is plain in itself; and if there appear any obscurity in one place, the Holy ghost, which is never </a:t>
            </a:r>
            <a:r>
              <a:rPr lang="en-US" sz="2400" dirty="0" err="1" smtClean="0">
                <a:effectLst>
                  <a:outerShdw blurRad="38100" dist="38100" dir="2700000" algn="tl">
                    <a:srgbClr val="000000">
                      <a:alpha val="43137"/>
                    </a:srgbClr>
                  </a:outerShdw>
                </a:effectLst>
                <a:latin typeface="Adobe Caslon Pro" pitchFamily="18" charset="0"/>
              </a:rPr>
              <a:t>contrarious</a:t>
            </a:r>
            <a:r>
              <a:rPr lang="en-US" sz="2400" dirty="0" smtClean="0">
                <a:effectLst>
                  <a:outerShdw blurRad="38100" dist="38100" dir="2700000" algn="tl">
                    <a:srgbClr val="000000">
                      <a:alpha val="43137"/>
                    </a:srgbClr>
                  </a:outerShdw>
                </a:effectLst>
                <a:latin typeface="Adobe Caslon Pro" pitchFamily="18" charset="0"/>
              </a:rPr>
              <a:t> to Himself, explains the same more clearly in other places.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Question by (Mary [Stuart], Queen of Scots, and answer by John Knox </a:t>
            </a: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a:r>
            <a:b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b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as </a:t>
            </a: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recorded in his </a:t>
            </a:r>
            <a:r>
              <a:rPr lang="en-US" sz="1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The History of the Reformation of the Church of Scotland</a:t>
            </a:r>
            <a:r>
              <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p>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dirty="0" smtClean="0">
                <a:effectLst>
                  <a:outerShdw blurRad="38100" dist="38100" dir="2700000" algn="tl">
                    <a:srgbClr val="000000">
                      <a:alpha val="43137"/>
                    </a:srgbClr>
                  </a:outerShdw>
                </a:effectLst>
                <a:latin typeface="Adobe Caslon Pro" pitchFamily="18" charset="0"/>
              </a:rPr>
              <a:t>… </a:t>
            </a:r>
            <a:r>
              <a:rPr lang="x-none" sz="2400" smtClean="0">
                <a:effectLst>
                  <a:outerShdw blurRad="38100" dist="38100" dir="2700000" algn="tl">
                    <a:srgbClr val="000000">
                      <a:alpha val="43137"/>
                    </a:srgbClr>
                  </a:outerShdw>
                </a:effectLst>
                <a:latin typeface="Adobe Caslon Pro" pitchFamily="18" charset="0"/>
              </a:rPr>
              <a:t>if he refuse to hear the church also, let him be unto thee as the Gentile and the publican</a:t>
            </a:r>
            <a:r>
              <a:rPr lang="x-none" sz="2400" smtClean="0">
                <a:effectLst>
                  <a:outerShdw blurRad="38100" dist="38100" dir="2700000" algn="tl">
                    <a:srgbClr val="000000">
                      <a:alpha val="43137"/>
                    </a:srgbClr>
                  </a:outerShdw>
                </a:effectLst>
                <a:latin typeface="Adobe Caslon Pro" pitchFamily="18" charset="0"/>
              </a:rPr>
              <a:t>.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Matthew 18:17b, ASV)</a:t>
            </a:r>
            <a:endPar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hear the church</a:t>
            </a:r>
            <a:r>
              <a:rPr lang="x-none" sz="2400" smtClean="0">
                <a:effectLst>
                  <a:outerShdw blurRad="38100" dist="38100" dir="2700000" algn="tl">
                    <a:srgbClr val="000000">
                      <a:alpha val="43137"/>
                    </a:srgbClr>
                  </a:outerShdw>
                </a:effectLst>
                <a:latin typeface="Adobe Caslon Pro" pitchFamily="18" charset="0"/>
              </a:rPr>
              <a:t>…”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frequent sermon text of members of the Tractarian movement)</a:t>
            </a:r>
            <a:endPar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a:t>
            </a:r>
            <a:r>
              <a:rPr lang="en-US" sz="2400" dirty="0" smtClean="0">
                <a:effectLst>
                  <a:outerShdw blurRad="38100" dist="38100" dir="2700000" algn="tl">
                    <a:srgbClr val="000000">
                      <a:alpha val="43137"/>
                    </a:srgbClr>
                  </a:outerShdw>
                </a:effectLst>
                <a:latin typeface="Adobe Caslon Pro" pitchFamily="18" charset="0"/>
              </a:rPr>
              <a:t> … </a:t>
            </a:r>
            <a:r>
              <a:rPr lang="x-none" sz="2400" smtClean="0">
                <a:effectLst>
                  <a:outerShdw blurRad="38100" dist="38100" dir="2700000" algn="tl">
                    <a:srgbClr val="000000">
                      <a:alpha val="43137"/>
                    </a:srgbClr>
                  </a:outerShdw>
                </a:effectLst>
                <a:latin typeface="Adobe Caslon Pro" pitchFamily="18" charset="0"/>
              </a:rPr>
              <a:t>if he refuse to hear the church also, let him</a:t>
            </a:r>
            <a:r>
              <a:rPr lang="x-none" sz="2400" smtClean="0">
                <a:effectLst>
                  <a:outerShdw blurRad="38100" dist="38100" dir="2700000" algn="tl">
                    <a:srgbClr val="000000">
                      <a:alpha val="43137"/>
                    </a:srgbClr>
                  </a:outerShdw>
                </a:effectLst>
                <a:latin typeface="Adobe Caslon Pro" pitchFamily="18" charset="0"/>
              </a:rPr>
              <a:t>…”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retaliatory sermon text by Richard Whately, Anglican Archbishop of Dublin)</a:t>
            </a:r>
            <a:endPar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x-none" sz="3200" smtClean="0">
                <a:effectLst>
                  <a:outerShdw blurRad="38100" dist="38100" dir="2700000" algn="tl">
                    <a:srgbClr val="000000">
                      <a:alpha val="43137"/>
                    </a:srgbClr>
                  </a:outerShdw>
                </a:effectLst>
                <a:latin typeface="Adobe Caslon Pro" pitchFamily="18" charset="0"/>
              </a:rPr>
              <a:t>Behold, I make all things new</a:t>
            </a:r>
            <a:r>
              <a:rPr lang="x-none" sz="3200" smtClean="0">
                <a:effectLst>
                  <a:outerShdw blurRad="38100" dist="38100" dir="2700000" algn="tl">
                    <a:srgbClr val="000000">
                      <a:alpha val="43137"/>
                    </a:srgbClr>
                  </a:outerShdw>
                </a:effectLst>
                <a:latin typeface="Adobe Caslon Pro" pitchFamily="18" charset="0"/>
              </a:rPr>
              <a:t>. </a:t>
            </a:r>
            <a:r>
              <a:rPr lang="en-US" sz="3200" dirty="0" smtClean="0">
                <a:effectLst>
                  <a:outerShdw blurRad="38100" dist="38100" dir="2700000" algn="tl">
                    <a:srgbClr val="000000">
                      <a:alpha val="43137"/>
                    </a:srgbClr>
                  </a:outerShdw>
                </a:effectLst>
                <a:latin typeface="Adobe Caslon Pro" pitchFamily="18" charset="0"/>
              </a:rPr>
              <a:t/>
            </a:r>
            <a:br>
              <a:rPr lang="en-US" sz="3200" dirty="0" smtClean="0">
                <a:effectLst>
                  <a:outerShdw blurRad="38100" dist="38100" dir="2700000" algn="tl">
                    <a:srgbClr val="000000">
                      <a:alpha val="43137"/>
                    </a:srgbClr>
                  </a:outerShdw>
                </a:effectLst>
                <a:latin typeface="Adobe Caslon Pro" pitchFamily="18" charset="0"/>
              </a:rPr>
            </a:br>
            <a:r>
              <a:rPr lang="x-none"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x-none"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Revelation 21:5b, RSV)</a:t>
            </a:r>
            <a:endParaRPr lang="en-US"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x-none" sz="1600" smtClean="0">
                <a:effectLst>
                  <a:outerShdw blurRad="38100" dist="38100" dir="2700000" algn="tl">
                    <a:srgbClr val="000000">
                      <a:alpha val="43137"/>
                    </a:srgbClr>
                  </a:outerShdw>
                </a:effectLst>
                <a:latin typeface="Adobe Caslon Pro" pitchFamily="18" charset="0"/>
              </a:rPr>
              <a:t>And he gave to Moses, when he had finished speaking with him on Mount Sinai, the two tablets of the testimony, tablets of stone, written with the finger of God. </a:t>
            </a:r>
            <a:r>
              <a:rPr lang="x-none" sz="14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(Exodus 31:18, ESV)</a:t>
            </a:r>
            <a:endParaRPr lang="en-US" sz="14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x-none" sz="1600" smtClean="0">
                <a:effectLst>
                  <a:outerShdw blurRad="38100" dist="38100" dir="2700000" algn="tl">
                    <a:srgbClr val="000000">
                      <a:alpha val="43137"/>
                    </a:srgbClr>
                  </a:outerShdw>
                </a:effectLst>
                <a:latin typeface="Adobe Caslon Pro" pitchFamily="18" charset="0"/>
              </a:rPr>
              <a:t> </a:t>
            </a:r>
            <a:endParaRPr lang="en-US" sz="1600" dirty="0" smtClean="0">
              <a:effectLst>
                <a:outerShdw blurRad="38100" dist="38100" dir="2700000" algn="tl">
                  <a:srgbClr val="000000">
                    <a:alpha val="43137"/>
                  </a:srgbClr>
                </a:outerShdw>
              </a:effectLst>
              <a:latin typeface="Adobe Caslon Pro" pitchFamily="18" charset="0"/>
            </a:endParaRPr>
          </a:p>
          <a:p>
            <a:r>
              <a:rPr lang="x-none" sz="1600" smtClean="0">
                <a:effectLst>
                  <a:outerShdw blurRad="38100" dist="38100" dir="2700000" algn="tl">
                    <a:srgbClr val="000000">
                      <a:alpha val="43137"/>
                    </a:srgbClr>
                  </a:outerShdw>
                </a:effectLst>
                <a:latin typeface="Adobe Caslon Pro" pitchFamily="18" charset="0"/>
              </a:rPr>
              <a:t>And the Lord gave me the two tablets of stone written with the finger of God </a:t>
            </a:r>
            <a:r>
              <a:rPr lang="x-none" sz="1600" smtClean="0">
                <a:effectLst>
                  <a:outerShdw blurRad="38100" dist="38100" dir="2700000" algn="tl">
                    <a:srgbClr val="000000">
                      <a:alpha val="43137"/>
                    </a:srgbClr>
                  </a:outerShdw>
                </a:effectLst>
                <a:latin typeface="Adobe Caslon Pro" pitchFamily="18" charset="0"/>
              </a:rPr>
              <a:t>… </a:t>
            </a:r>
            <a:r>
              <a:rPr lang="en-US" sz="1600" dirty="0" smtClean="0">
                <a:effectLst>
                  <a:outerShdw blurRad="38100" dist="38100" dir="2700000" algn="tl">
                    <a:srgbClr val="000000">
                      <a:alpha val="43137"/>
                    </a:srgbClr>
                  </a:outerShdw>
                </a:effectLst>
                <a:latin typeface="Adobe Caslon Pro" pitchFamily="18" charset="0"/>
              </a:rPr>
              <a:t/>
            </a:r>
            <a:br>
              <a:rPr lang="en-US" sz="1600" dirty="0" smtClean="0">
                <a:effectLst>
                  <a:outerShdw blurRad="38100" dist="38100" dir="2700000" algn="tl">
                    <a:srgbClr val="000000">
                      <a:alpha val="43137"/>
                    </a:srgbClr>
                  </a:outerShdw>
                </a:effectLst>
                <a:latin typeface="Adobe Caslon Pro" pitchFamily="18" charset="0"/>
              </a:rPr>
            </a:br>
            <a:r>
              <a:rPr lang="x-none" sz="14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x-none" sz="14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Deuteronomy 9:10a, ESV)</a:t>
            </a:r>
            <a:endParaRPr lang="en-US" sz="14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x-none" sz="1600" smtClean="0">
                <a:effectLst>
                  <a:outerShdw blurRad="38100" dist="38100" dir="2700000" algn="tl">
                    <a:srgbClr val="000000">
                      <a:alpha val="43137"/>
                    </a:srgbClr>
                  </a:outerShdw>
                </a:effectLst>
                <a:latin typeface="Adobe Caslon Pro" pitchFamily="18" charset="0"/>
              </a:rPr>
              <a:t> </a:t>
            </a:r>
            <a:endParaRPr lang="en-US" sz="1600" dirty="0" smtClean="0">
              <a:effectLst>
                <a:outerShdw blurRad="38100" dist="38100" dir="2700000" algn="tl">
                  <a:srgbClr val="000000">
                    <a:alpha val="43137"/>
                  </a:srgbClr>
                </a:outerShdw>
              </a:effectLst>
              <a:latin typeface="Adobe Caslon Pro" pitchFamily="18" charset="0"/>
            </a:endParaRPr>
          </a:p>
          <a:p>
            <a:r>
              <a:rPr lang="x-none" sz="1600" smtClean="0">
                <a:effectLst>
                  <a:outerShdw blurRad="38100" dist="38100" dir="2700000" algn="tl">
                    <a:srgbClr val="000000">
                      <a:alpha val="43137"/>
                    </a:srgbClr>
                  </a:outerShdw>
                </a:effectLst>
                <a:latin typeface="Adobe Caslon Pro" pitchFamily="18" charset="0"/>
              </a:rPr>
              <a:t>Immediately the fingers of a human hand appeared and wrote on the plaster of the wall of the king's palace, opposite the lampstand. And the king saw the hand as it wrote … “but the God in whose hand is your breath, and whose are all your ways, you have not honored.  Then from his presence the hand was sent, and this writing was inscribed.” </a:t>
            </a:r>
            <a:r>
              <a:rPr lang="x-none" sz="14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(Daniel 5:5, 23b, 24, ESV)</a:t>
            </a:r>
            <a:endParaRPr lang="en-US" sz="14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x-none" sz="1600" smtClean="0">
                <a:effectLst>
                  <a:outerShdw blurRad="38100" dist="38100" dir="2700000" algn="tl">
                    <a:srgbClr val="000000">
                      <a:alpha val="43137"/>
                    </a:srgbClr>
                  </a:outerShdw>
                </a:effectLst>
                <a:latin typeface="Adobe Caslon Pro" pitchFamily="18" charset="0"/>
              </a:rPr>
              <a:t> </a:t>
            </a:r>
            <a:endParaRPr lang="en-US" sz="1600" dirty="0" smtClean="0">
              <a:effectLst>
                <a:outerShdw blurRad="38100" dist="38100" dir="2700000" algn="tl">
                  <a:srgbClr val="000000">
                    <a:alpha val="43137"/>
                  </a:srgbClr>
                </a:outerShdw>
              </a:effectLst>
              <a:latin typeface="Adobe Caslon Pro" pitchFamily="18" charset="0"/>
            </a:endParaRPr>
          </a:p>
          <a:p>
            <a:r>
              <a:rPr lang="x-none" sz="1600" smtClean="0">
                <a:effectLst>
                  <a:outerShdw blurRad="38100" dist="38100" dir="2700000" algn="tl">
                    <a:srgbClr val="000000">
                      <a:alpha val="43137"/>
                    </a:srgbClr>
                  </a:outerShdw>
                </a:effectLst>
                <a:latin typeface="Adobe Caslon Pro" pitchFamily="18" charset="0"/>
              </a:rPr>
              <a:t>When I look at your heavens, the work of your fingers </a:t>
            </a:r>
            <a:r>
              <a:rPr lang="x-none" sz="14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(David writing in Psalms 8:3a, ESV)</a:t>
            </a:r>
            <a:endParaRPr lang="en-US" sz="14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x-none" sz="1600" smtClean="0">
                <a:effectLst>
                  <a:outerShdw blurRad="38100" dist="38100" dir="2700000" algn="tl">
                    <a:srgbClr val="000000">
                      <a:alpha val="43137"/>
                    </a:srgbClr>
                  </a:outerShdw>
                </a:effectLst>
                <a:latin typeface="Adobe Caslon Pro" pitchFamily="18" charset="0"/>
              </a:rPr>
              <a:t> </a:t>
            </a:r>
            <a:endParaRPr lang="en-US" sz="1600" dirty="0" smtClean="0">
              <a:effectLst>
                <a:outerShdw blurRad="38100" dist="38100" dir="2700000" algn="tl">
                  <a:srgbClr val="000000">
                    <a:alpha val="43137"/>
                  </a:srgbClr>
                </a:outerShdw>
              </a:effectLst>
              <a:latin typeface="Adobe Caslon Pro" pitchFamily="18" charset="0"/>
            </a:endParaRPr>
          </a:p>
          <a:p>
            <a:r>
              <a:rPr lang="x-none" sz="1600" smtClean="0">
                <a:effectLst>
                  <a:outerShdw blurRad="38100" dist="38100" dir="2700000" algn="tl">
                    <a:srgbClr val="000000">
                      <a:alpha val="43137"/>
                    </a:srgbClr>
                  </a:outerShdw>
                </a:effectLst>
                <a:latin typeface="Adobe Caslon Pro" pitchFamily="18" charset="0"/>
              </a:rPr>
              <a:t>The magicians tried by their secret arts to produce gnats, but they could not. So there were gnats on man and beast. </a:t>
            </a:r>
            <a:r>
              <a:rPr lang="x-none" sz="1600" b="1" smtClean="0">
                <a:effectLst>
                  <a:outerShdw blurRad="38100" dist="38100" dir="2700000" algn="tl">
                    <a:srgbClr val="000000">
                      <a:alpha val="43137"/>
                    </a:srgbClr>
                  </a:outerShdw>
                </a:effectLst>
                <a:latin typeface="Adobe Caslon Pro" pitchFamily="18" charset="0"/>
              </a:rPr>
              <a:t> </a:t>
            </a:r>
            <a:r>
              <a:rPr lang="x-none" sz="1600" smtClean="0">
                <a:effectLst>
                  <a:outerShdw blurRad="38100" dist="38100" dir="2700000" algn="tl">
                    <a:srgbClr val="000000">
                      <a:alpha val="43137"/>
                    </a:srgbClr>
                  </a:outerShdw>
                </a:effectLst>
                <a:latin typeface="Adobe Caslon Pro" pitchFamily="18" charset="0"/>
              </a:rPr>
              <a:t>Then the magicians said to Pharaoh, “This is the finger of God.” </a:t>
            </a:r>
            <a:r>
              <a:rPr lang="x-none" sz="14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(Exodus 8:18, 19a, ESV)</a:t>
            </a:r>
            <a:endParaRPr lang="en-US" sz="14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en-US" sz="1600" dirty="0" smtClean="0">
                <a:effectLst>
                  <a:outerShdw blurRad="38100" dist="38100" dir="2700000" algn="tl">
                    <a:srgbClr val="000000">
                      <a:alpha val="43137"/>
                    </a:srgbClr>
                  </a:outerShdw>
                </a:effectLst>
                <a:latin typeface="Adobe Caslon Pro" pitchFamily="18" charset="0"/>
              </a:rPr>
              <a:t> </a:t>
            </a:r>
          </a:p>
          <a:p>
            <a:r>
              <a:rPr lang="x-none" sz="1600" smtClean="0">
                <a:effectLst>
                  <a:outerShdw blurRad="38100" dist="38100" dir="2700000" algn="tl">
                    <a:srgbClr val="000000">
                      <a:alpha val="43137"/>
                    </a:srgbClr>
                  </a:outerShdw>
                </a:effectLst>
                <a:latin typeface="Adobe Caslon Pro" pitchFamily="18" charset="0"/>
              </a:rPr>
              <a:t>But if it is by the finger of God that I cast out demons, then the kingdom of God has come upon </a:t>
            </a:r>
            <a:r>
              <a:rPr lang="x-none" sz="1600" smtClean="0">
                <a:effectLst>
                  <a:outerShdw blurRad="38100" dist="38100" dir="2700000" algn="tl">
                    <a:srgbClr val="000000">
                      <a:alpha val="43137"/>
                    </a:srgbClr>
                  </a:outerShdw>
                </a:effectLst>
                <a:latin typeface="Adobe Caslon Pro" pitchFamily="18" charset="0"/>
              </a:rPr>
              <a:t>you</a:t>
            </a:r>
            <a:r>
              <a:rPr lang="x-none" sz="1600" smtClean="0">
                <a:effectLst>
                  <a:outerShdw blurRad="38100" dist="38100" dir="2700000" algn="tl">
                    <a:srgbClr val="000000">
                      <a:alpha val="43137"/>
                    </a:srgbClr>
                  </a:outerShdw>
                </a:effectLst>
                <a:latin typeface="Adobe Caslon Pro" pitchFamily="18" charset="0"/>
              </a:rPr>
              <a:t>.</a:t>
            </a:r>
            <a:r>
              <a:rPr lang="en-US" sz="1600" dirty="0" smtClean="0">
                <a:effectLst>
                  <a:outerShdw blurRad="38100" dist="38100" dir="2700000" algn="tl">
                    <a:srgbClr val="000000">
                      <a:alpha val="43137"/>
                    </a:srgbClr>
                  </a:outerShdw>
                </a:effectLst>
                <a:latin typeface="Adobe Caslon Pro" pitchFamily="18" charset="0"/>
              </a:rPr>
              <a:t> </a:t>
            </a:r>
            <a:br>
              <a:rPr lang="en-US" sz="1600" dirty="0" smtClean="0">
                <a:effectLst>
                  <a:outerShdw blurRad="38100" dist="38100" dir="2700000" algn="tl">
                    <a:srgbClr val="000000">
                      <a:alpha val="43137"/>
                    </a:srgbClr>
                  </a:outerShdw>
                </a:effectLst>
                <a:latin typeface="Adobe Caslon Pro" pitchFamily="18" charset="0"/>
              </a:rPr>
            </a:br>
            <a:r>
              <a:rPr lang="x-none" sz="14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x-none" sz="14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Luke 11:20 ESV)</a:t>
            </a:r>
            <a:endParaRPr lang="en-US" sz="14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x-none" sz="2400" smtClean="0">
                <a:effectLst>
                  <a:outerShdw blurRad="38100" dist="38100" dir="2700000" algn="tl">
                    <a:srgbClr val="000000">
                      <a:alpha val="43137"/>
                    </a:srgbClr>
                  </a:outerShdw>
                </a:effectLst>
                <a:latin typeface="Adobe Caslon Pro" pitchFamily="18" charset="0"/>
              </a:rPr>
              <a:t>And out of the ground the Lord God made to spring up every tree that is pleasant to the sight and good for food. The tree of life was in the midst of the garden, and the tree of the knowledge of good and evil. </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(Genesis 2:9, ESV)</a:t>
            </a:r>
            <a:endPar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Then the Lord God said, “Behold, the man has become like one of us in knowing good and evil. Now, lest he reach out his hand and take also of the tree of life and eat, and live forever-” </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(Genesis 3:22, ESV)</a:t>
            </a:r>
            <a:endPar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He drove out the man, and at the east of the garden of Eden he placed the cherubim and a flaming sword that turned every way to guard the way to the tree of life. </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(Genesis 3:24, ESV)</a:t>
            </a:r>
            <a:endPar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x-none" sz="2400" smtClean="0">
                <a:effectLst>
                  <a:outerShdw blurRad="38100" dist="38100" dir="2700000" algn="tl">
                    <a:srgbClr val="000000">
                      <a:alpha val="43137"/>
                    </a:srgbClr>
                  </a:outerShdw>
                </a:effectLst>
                <a:latin typeface="Adobe Caslon Pro" pitchFamily="18" charset="0"/>
              </a:rPr>
              <a:t>[Wisdom] is a tree of life to those who lay hold of her; those who hold her fast are called blessed. </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(Proverbs 3:18, ESV)</a:t>
            </a:r>
            <a:endPar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The fruit of the righteous is a tree of life, and whoever captures souls is wise. </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(Proverbs 11:29, ESV)</a:t>
            </a:r>
            <a:endPar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Hope deferred makes the heart sick, but a desire fulfilled is a tree of life. </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(Proverbs 13:12, ESV)</a:t>
            </a:r>
            <a:endPar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A gentle tongue is a tree of life, but perverseness in it breaks the </a:t>
            </a:r>
            <a:r>
              <a:rPr lang="x-none" sz="2400" smtClean="0">
                <a:effectLst>
                  <a:outerShdw blurRad="38100" dist="38100" dir="2700000" algn="tl">
                    <a:srgbClr val="000000">
                      <a:alpha val="43137"/>
                    </a:srgbClr>
                  </a:outerShdw>
                </a:effectLst>
                <a:latin typeface="Adobe Caslon Pro" pitchFamily="18" charset="0"/>
              </a:rPr>
              <a:t>spirit</a:t>
            </a:r>
            <a:r>
              <a:rPr lang="x-none" sz="2400" smtClean="0">
                <a:effectLst>
                  <a:outerShdw blurRad="38100" dist="38100" dir="2700000" algn="tl">
                    <a:srgbClr val="000000">
                      <a:alpha val="43137"/>
                    </a:srgbClr>
                  </a:outerShdw>
                </a:effectLst>
                <a:latin typeface="Adobe Caslon Pro" pitchFamily="18" charset="0"/>
              </a:rPr>
              <a:t>.</a:t>
            </a:r>
            <a:endParaRPr lang="en-US" sz="2400" dirty="0" smtClean="0">
              <a:effectLst>
                <a:outerShdw blurRad="38100" dist="38100" dir="2700000" algn="tl">
                  <a:srgbClr val="000000">
                    <a:alpha val="43137"/>
                  </a:srgbClr>
                </a:outerShdw>
              </a:effectLst>
              <a:latin typeface="Adobe Caslon Pro" pitchFamily="18" charset="0"/>
            </a:endParaRPr>
          </a:p>
          <a:p>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t>
            </a:r>
            <a:r>
              <a:rPr lang="x-none" sz="180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Proverbs 15:4, ESV)</a:t>
            </a:r>
            <a:endParaRPr lang="en-US" sz="1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9331</TotalTime>
  <Words>453</Words>
  <Application>Microsoft Office PowerPoint</Application>
  <PresentationFormat>On-screen Show (16:9)</PresentationFormat>
  <Paragraphs>125</Paragraphs>
  <Slides>11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Times New Roman</vt:lpstr>
      <vt:lpstr>Neo3Symbol</vt:lpstr>
      <vt:lpstr>Tahoma</vt:lpstr>
      <vt:lpstr>Wingdings</vt:lpstr>
      <vt:lpstr>Adobe Caslon Pro</vt:lpstr>
      <vt:lpstr>Corbel</vt:lpstr>
      <vt:lpstr>Calibri</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Slide 8</vt:lpstr>
      <vt:lpstr>Slide 9</vt:lpstr>
      <vt:lpstr>Slide 10</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766</cp:revision>
  <dcterms:created xsi:type="dcterms:W3CDTF">2010-01-20T03:08:51Z</dcterms:created>
  <dcterms:modified xsi:type="dcterms:W3CDTF">2010-10-30T06:07:24Z</dcterms:modified>
</cp:coreProperties>
</file>