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5"/>
  </p:notesMasterIdLst>
  <p:sldIdLst>
    <p:sldId id="318" r:id="rId2"/>
    <p:sldId id="444" r:id="rId3"/>
    <p:sldId id="437" r:id="rId4"/>
    <p:sldId id="438" r:id="rId5"/>
    <p:sldId id="440" r:id="rId6"/>
    <p:sldId id="439" r:id="rId7"/>
    <p:sldId id="441" r:id="rId8"/>
    <p:sldId id="442" r:id="rId9"/>
    <p:sldId id="445" r:id="rId10"/>
    <p:sldId id="446" r:id="rId11"/>
    <p:sldId id="447" r:id="rId12"/>
    <p:sldId id="448" r:id="rId13"/>
    <p:sldId id="443" r:id="rId14"/>
  </p:sldIdLst>
  <p:sldSz cx="9144000" cy="5143500" type="screen16x9"/>
  <p:notesSz cx="6858000" cy="9144000"/>
  <p:embeddedFontLst>
    <p:embeddedFont>
      <p:font typeface="Tahoma" pitchFamily="34" charset="0"/>
      <p:regular r:id="rId16"/>
      <p:bold r:id="rId17"/>
    </p:embeddedFont>
    <p:embeddedFont>
      <p:font typeface="Corbel" pitchFamily="34" charset="0"/>
      <p:regular r:id="rId18"/>
      <p:bold r:id="rId19"/>
      <p:italic r:id="rId20"/>
      <p:boldItalic r:id="rId21"/>
    </p:embeddedFont>
    <p:embeddedFont>
      <p:font typeface="Calibri" pitchFamily="34" charset="0"/>
      <p:regular r:id="rId22"/>
      <p:bold r:id="rId23"/>
      <p:italic r:id="rId24"/>
      <p:boldItalic r:id="rId25"/>
    </p:embeddedFont>
    <p:embeddedFont>
      <p:font typeface="Wingdings 2" pitchFamily="18" charset="2"/>
      <p:regular r:id="rId26"/>
    </p:embeddedFont>
    <p:embeddedFont>
      <p:font typeface="Wingdings 3" pitchFamily="18" charset="2"/>
      <p:regular r:id="rId27"/>
    </p:embeddedFont>
    <p:embeddedFont>
      <p:font typeface="Consolas" pitchFamily="49" charset="0"/>
      <p:regular r:id="rId28"/>
      <p:bold r:id="rId29"/>
      <p:italic r:id="rId30"/>
      <p:boldItalic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10/8/2010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10/8/2010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10/8/2010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10/8/2010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10/8/2010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10/8/2010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10/8/2010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10/8/2010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10/8/2010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10/8/2010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10/8/2010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10/8/2010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10/8/2010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2400" smtClean="0">
                <a:latin typeface="Adobe Caslon Pro" pitchFamily="18" charset="0"/>
              </a:rPr>
              <a:t>But you are not to be called rabbi, for you have one teacher, and you are all brothers. </a:t>
            </a:r>
            <a:r>
              <a:rPr lang="x-none" sz="2400" b="1" smtClean="0">
                <a:latin typeface="Adobe Caslon Pro" pitchFamily="18" charset="0"/>
              </a:rPr>
              <a:t> </a:t>
            </a:r>
            <a:r>
              <a:rPr lang="x-none" sz="2400" smtClean="0">
                <a:latin typeface="Adobe Caslon Pro" pitchFamily="18" charset="0"/>
              </a:rPr>
              <a:t>And call no man your father on earth, for you have one Father, who is in heaven.</a:t>
            </a:r>
            <a:r>
              <a:rPr lang="x-none" sz="2400" b="1" smtClean="0">
                <a:latin typeface="Adobe Caslon Pro" pitchFamily="18" charset="0"/>
              </a:rPr>
              <a:t>  </a:t>
            </a:r>
            <a:r>
              <a:rPr lang="x-none" sz="2400" smtClean="0">
                <a:latin typeface="Adobe Caslon Pro" pitchFamily="18" charset="0"/>
              </a:rPr>
              <a:t>Neither be called instructors, for you have one instructor, the Christ</a:t>
            </a:r>
            <a:r>
              <a:rPr lang="x-none" sz="2400" smtClean="0">
                <a:latin typeface="Adobe Caslon Pro" pitchFamily="18" charset="0"/>
              </a:rPr>
              <a:t>. </a:t>
            </a:r>
            <a:r>
              <a:rPr lang="en-US" sz="2400" dirty="0" smtClean="0">
                <a:latin typeface="Adobe Caslon Pro" pitchFamily="18" charset="0"/>
              </a:rPr>
              <a:t/>
            </a:r>
            <a:br>
              <a:rPr lang="en-US" sz="24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Matthew 23:8-10 ESV)</a:t>
            </a:r>
            <a:endParaRPr lang="en-US" sz="1800" dirty="0" smtClean="0">
              <a:latin typeface="Adobe Caslon Pro" pitchFamily="18" charset="0"/>
            </a:endParaRPr>
          </a:p>
          <a:p>
            <a:r>
              <a:rPr lang="x-none" sz="2400" smtClean="0">
                <a:latin typeface="Adobe Caslon Pro" pitchFamily="18" charset="0"/>
              </a:rPr>
              <a:t> </a:t>
            </a:r>
            <a:endParaRPr lang="en-US" sz="2400" dirty="0" smtClean="0">
              <a:latin typeface="Adobe Caslon Pro" pitchFamily="18" charset="0"/>
            </a:endParaRPr>
          </a:p>
          <a:p>
            <a:r>
              <a:rPr lang="x-none" sz="2400" smtClean="0">
                <a:latin typeface="Adobe Caslon Pro" pitchFamily="18" charset="0"/>
              </a:rPr>
              <a:t>I write these things to you about those who are trying to deceive you.</a:t>
            </a:r>
            <a:r>
              <a:rPr lang="x-none" sz="2400" b="1" smtClean="0">
                <a:latin typeface="Adobe Caslon Pro" pitchFamily="18" charset="0"/>
              </a:rPr>
              <a:t>  </a:t>
            </a:r>
            <a:r>
              <a:rPr lang="x-none" sz="2400" smtClean="0">
                <a:latin typeface="Adobe Caslon Pro" pitchFamily="18" charset="0"/>
              </a:rPr>
              <a:t>But the anointing that you received from him abides in you, and you have no need that anyone should teach you.  But as his anointing teaches you about everything, and is true, and is no lie-just as it has taught you, abide in him</a:t>
            </a:r>
            <a:r>
              <a:rPr lang="x-none" sz="2400" smtClean="0">
                <a:latin typeface="Adobe Caslon Pro" pitchFamily="18" charset="0"/>
              </a:rPr>
              <a:t>. </a:t>
            </a:r>
            <a:r>
              <a:rPr lang="en-US" sz="2400" dirty="0" smtClean="0">
                <a:latin typeface="Adobe Caslon Pro" pitchFamily="18" charset="0"/>
              </a:rPr>
              <a:t/>
            </a:r>
            <a:br>
              <a:rPr lang="en-US" sz="24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I John 2:26, 27 ESV)</a:t>
            </a:r>
            <a:endParaRPr lang="en-US" sz="1800" dirty="0" smtClean="0">
              <a:latin typeface="Adobe Caslon Pro" pitchFamily="18" charset="0"/>
            </a:endParaRP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2400" smtClean="0">
                <a:effectLst>
                  <a:outerShdw blurRad="38100" dist="38100" dir="2700000" algn="tl">
                    <a:srgbClr val="000000">
                      <a:alpha val="43137"/>
                    </a:srgbClr>
                  </a:outerShdw>
                </a:effectLst>
                <a:latin typeface="Adobe Caslon Pro" pitchFamily="18" charset="0"/>
              </a:rPr>
              <a:t>Now these [Berean] Jews were more noble than those in Thessalonica; they received the word with all eagerness, examining the Scriptures daily to see if these things were so</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effectLst>
                  <a:outerShdw blurRad="38100" dist="38100" dir="2700000" algn="tl">
                    <a:srgbClr val="000000">
                      <a:alpha val="43137"/>
                    </a:srgbClr>
                  </a:outerShdw>
                </a:effectLst>
                <a:latin typeface="Adobe Caslon Pro" pitchFamily="18" charset="0"/>
              </a:rPr>
              <a:t/>
            </a:r>
            <a:br>
              <a:rPr lang="en-US" sz="2400" dirty="0" smtClean="0">
                <a:effectLst>
                  <a:outerShdw blurRad="38100" dist="38100" dir="2700000" algn="tl">
                    <a:srgbClr val="000000">
                      <a:alpha val="43137"/>
                    </a:srgbClr>
                  </a:outerShdw>
                </a:effectLst>
                <a:latin typeface="Adobe Caslon Pro" pitchFamily="18" charset="0"/>
              </a:rPr>
            </a:br>
            <a:r>
              <a:rPr lang="x-none" sz="1800" smtClean="0">
                <a:latin typeface="Adobe Caslon Pro" pitchFamily="18" charset="0"/>
              </a:rPr>
              <a:t>(</a:t>
            </a:r>
            <a:r>
              <a:rPr lang="x-none" sz="1800" smtClean="0">
                <a:latin typeface="Adobe Caslon Pro" pitchFamily="18" charset="0"/>
              </a:rPr>
              <a:t>Acts 17:11 ESV)</a:t>
            </a:r>
            <a:endParaRPr lang="en-US" sz="1800" dirty="0" smtClean="0">
              <a:latin typeface="Adobe Caslon Pro" pitchFamily="18" charset="0"/>
            </a:endParaRPr>
          </a:p>
          <a:p>
            <a:r>
              <a:rPr lang="x-none" sz="2400" smtClean="0">
                <a:latin typeface="Adobe Caslon Pro" pitchFamily="18" charset="0"/>
              </a:rPr>
              <a:t> </a:t>
            </a:r>
            <a:endParaRPr lang="en-US" sz="2400" dirty="0" smtClean="0">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Oh how I love your law!</a:t>
            </a:r>
            <a:br>
              <a:rPr lang="x-none" sz="240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        It is my meditation all the day.</a:t>
            </a:r>
            <a:br>
              <a:rPr lang="x-none" sz="2400" smtClean="0">
                <a:effectLst>
                  <a:outerShdw blurRad="38100" dist="38100" dir="2700000" algn="tl">
                    <a:srgbClr val="000000">
                      <a:alpha val="43137"/>
                    </a:srgbClr>
                  </a:outerShdw>
                </a:effectLst>
                <a:latin typeface="Adobe Caslon Pro" pitchFamily="18" charset="0"/>
              </a:rPr>
            </a:br>
            <a:r>
              <a:rPr lang="x-none" sz="2400" b="1" smtClean="0">
                <a:effectLst>
                  <a:outerShdw blurRad="38100" dist="38100" dir="2700000" algn="tl">
                    <a:srgbClr val="000000">
                      <a:alpha val="43137"/>
                    </a:srgbClr>
                  </a:outerShdw>
                </a:effectLst>
                <a:latin typeface="Adobe Caslon Pro" pitchFamily="18" charset="0"/>
              </a:rPr>
              <a:t> </a:t>
            </a:r>
            <a:r>
              <a:rPr lang="x-none" sz="2400" smtClean="0">
                <a:effectLst>
                  <a:outerShdw blurRad="38100" dist="38100" dir="2700000" algn="tl">
                    <a:srgbClr val="000000">
                      <a:alpha val="43137"/>
                    </a:srgbClr>
                  </a:outerShdw>
                </a:effectLst>
                <a:latin typeface="Adobe Caslon Pro" pitchFamily="18" charset="0"/>
              </a:rPr>
              <a:t>Your commandment makes me wiser than my enemies,</a:t>
            </a:r>
            <a:br>
              <a:rPr lang="x-none" sz="240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        for it is ever with me.</a:t>
            </a:r>
            <a:br>
              <a:rPr lang="x-none" sz="240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I have more understanding than all my teachers,</a:t>
            </a:r>
            <a:br>
              <a:rPr lang="x-none" sz="2400" smtClean="0">
                <a:effectLst>
                  <a:outerShdw blurRad="38100" dist="38100" dir="2700000" algn="tl">
                    <a:srgbClr val="000000">
                      <a:alpha val="43137"/>
                    </a:srgbClr>
                  </a:outerShdw>
                </a:effectLst>
                <a:latin typeface="Adobe Caslon Pro" pitchFamily="18" charset="0"/>
              </a:rPr>
            </a:br>
            <a:r>
              <a:rPr lang="x-none" sz="2400" smtClean="0">
                <a:effectLst>
                  <a:outerShdw blurRad="38100" dist="38100" dir="2700000" algn="tl">
                    <a:srgbClr val="000000">
                      <a:alpha val="43137"/>
                    </a:srgbClr>
                  </a:outerShdw>
                </a:effectLst>
                <a:latin typeface="Adobe Caslon Pro" pitchFamily="18" charset="0"/>
              </a:rPr>
              <a:t>        for your testimonies are my meditation</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latin typeface="Adobe Caslon Pro" pitchFamily="18" charset="0"/>
              </a:rPr>
              <a:t/>
            </a:r>
            <a:br>
              <a:rPr lang="en-US" sz="24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Psalms 119:97-99 ESV)</a:t>
            </a:r>
            <a:endParaRPr lang="en-US" sz="1800" dirty="0" smtClean="0">
              <a:latin typeface="Adobe Caslon Pro" pitchFamily="18" charset="0"/>
            </a:endParaRPr>
          </a:p>
          <a:p>
            <a:r>
              <a:rPr lang="x-none" smtClean="0"/>
              <a:t/>
            </a:r>
            <a:br>
              <a:rPr lang="x-none" smtClean="0"/>
            </a:br>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2400" smtClean="0">
                <a:effectLst>
                  <a:outerShdw blurRad="38100" dist="38100" dir="2700000" algn="tl">
                    <a:srgbClr val="000000">
                      <a:alpha val="43137"/>
                    </a:srgbClr>
                  </a:outerShdw>
                </a:effectLst>
                <a:latin typeface="Adobe Caslon Pro" pitchFamily="18" charset="0"/>
              </a:rPr>
              <a:t>But we have renounced disgraceful, underhanded ways. We refuse to practice cunning or to tamper with God's word, but by the open statement of the truth we would commend ourselves to everyone's conscience in the sight of God</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latin typeface="Adobe Caslon Pro" pitchFamily="18" charset="0"/>
              </a:rPr>
              <a:t/>
            </a:r>
            <a:br>
              <a:rPr lang="en-US" sz="24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II Corinthians 4:2 ESV)</a:t>
            </a:r>
            <a:endParaRPr lang="en-US" sz="1800" dirty="0" smtClean="0">
              <a:latin typeface="Adobe Caslon Pro" pitchFamily="18" charset="0"/>
            </a:endParaRPr>
          </a:p>
          <a:p>
            <a:r>
              <a:rPr lang="x-none" sz="2400" smtClean="0">
                <a:latin typeface="Adobe Caslon Pro" pitchFamily="18" charset="0"/>
              </a:rPr>
              <a:t> </a:t>
            </a:r>
            <a:endParaRPr lang="en-US" sz="2400" dirty="0" smtClean="0">
              <a:latin typeface="Adobe Caslon Pro" pitchFamily="18" charset="0"/>
            </a:endParaRPr>
          </a:p>
          <a:p>
            <a:r>
              <a:rPr lang="x-none" sz="2400" smtClean="0">
                <a:effectLst>
                  <a:outerShdw blurRad="38100" dist="38100" dir="2700000" algn="tl">
                    <a:srgbClr val="000000">
                      <a:alpha val="43137"/>
                    </a:srgbClr>
                  </a:outerShdw>
                </a:effectLst>
                <a:latin typeface="Adobe Caslon Pro" pitchFamily="18" charset="0"/>
              </a:rPr>
              <a:t>There are some things in [Paul’s letters] that are hard to understand, which the ignorant and unstable twist to their own destruction, as they do the other Scriptures</a:t>
            </a:r>
            <a:r>
              <a:rPr lang="x-none" sz="2400" smtClean="0">
                <a:effectLst>
                  <a:outerShdw blurRad="38100" dist="38100" dir="2700000" algn="tl">
                    <a:srgbClr val="000000">
                      <a:alpha val="43137"/>
                    </a:srgbClr>
                  </a:outerShdw>
                </a:effectLst>
                <a:latin typeface="Adobe Caslon Pro" pitchFamily="18" charset="0"/>
              </a:rPr>
              <a:t>. </a:t>
            </a:r>
            <a:r>
              <a:rPr lang="en-US" sz="2400" dirty="0" smtClean="0">
                <a:latin typeface="Adobe Caslon Pro" pitchFamily="18" charset="0"/>
              </a:rPr>
              <a:t/>
            </a:r>
            <a:br>
              <a:rPr lang="en-US" sz="24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II Peter 3:16b ESV)</a:t>
            </a:r>
            <a:endParaRPr lang="en-US" sz="1800" dirty="0" smtClean="0">
              <a:latin typeface="Adobe Caslon Pro" pitchFamily="18" charset="0"/>
            </a:endParaRP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600" i="1" dirty="0" smtClean="0">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sz="1800" dirty="0">
              <a:effectLst>
                <a:outerShdw blurRad="38100" dist="38100" dir="2700000" algn="tl">
                  <a:srgbClr val="000000">
                    <a:alpha val="43137"/>
                  </a:srgbClr>
                </a:outerShdw>
              </a:effectLst>
              <a:latin typeface="Adobe Caslon Pro" pitchFamily="18" charset="0"/>
            </a:endParaRPr>
          </a:p>
        </p:txBody>
      </p:sp>
      <p:pic>
        <p:nvPicPr>
          <p:cNvPr id="5" name="Picture 4" descr="William_Tyndale.gif"/>
          <p:cNvPicPr>
            <a:picLocks noChangeAspect="1"/>
          </p:cNvPicPr>
          <p:nvPr/>
        </p:nvPicPr>
        <p:blipFill>
          <a:blip r:embed="rId3" cstate="print"/>
          <a:stretch>
            <a:fillRect/>
          </a:stretch>
        </p:blipFill>
        <p:spPr>
          <a:xfrm>
            <a:off x="2450389" y="0"/>
            <a:ext cx="4243222" cy="5143500"/>
          </a:xfrm>
          <a:prstGeom prst="rect">
            <a:avLst/>
          </a:prstGeom>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419600" y="438150"/>
            <a:ext cx="4648200" cy="4343400"/>
          </a:xfrm>
        </p:spPr>
        <p:txBody>
          <a:bodyPr anchor="t"/>
          <a:lstStyle/>
          <a:p>
            <a:r>
              <a:rPr lang="en-US" sz="1900" dirty="0" smtClean="0">
                <a:effectLst>
                  <a:outerShdw blurRad="38100" dist="38100" dir="2700000" algn="tl">
                    <a:srgbClr val="000000">
                      <a:alpha val="43137"/>
                    </a:srgbClr>
                  </a:outerShdw>
                </a:effectLst>
                <a:latin typeface="Adobe Caslon Pro" pitchFamily="18" charset="0"/>
              </a:rPr>
              <a:t>Not long after, Master Tyndale happened to be in the company of a certain divine, recounted for a learned man, and, in communing and disputing with him, he drove him to that issue, that the said great doctor burst out into these blasphemous words, "We were better to be without God's laws than the pope's." Master Tyndale, hearing this, full of godly zeal, and not bearing that blasphemous saying, replied, "I defy the pope, and all his laws;" and added, "If God spared him life, ere many years he would cause a boy that </a:t>
            </a:r>
            <a:r>
              <a:rPr lang="en-US" sz="1900" dirty="0" err="1" smtClean="0">
                <a:effectLst>
                  <a:outerShdw blurRad="38100" dist="38100" dir="2700000" algn="tl">
                    <a:srgbClr val="000000">
                      <a:alpha val="43137"/>
                    </a:srgbClr>
                  </a:outerShdw>
                </a:effectLst>
                <a:latin typeface="Adobe Caslon Pro" pitchFamily="18" charset="0"/>
              </a:rPr>
              <a:t>driveth</a:t>
            </a:r>
            <a:r>
              <a:rPr lang="en-US" sz="1900" dirty="0" smtClean="0">
                <a:effectLst>
                  <a:outerShdw blurRad="38100" dist="38100" dir="2700000" algn="tl">
                    <a:srgbClr val="000000">
                      <a:alpha val="43137"/>
                    </a:srgbClr>
                  </a:outerShdw>
                </a:effectLst>
                <a:latin typeface="Adobe Caslon Pro" pitchFamily="18" charset="0"/>
              </a:rPr>
              <a:t> the plough to know more of the Scripture than he did." </a:t>
            </a:r>
            <a:r>
              <a:rPr lang="en-US" sz="1800" dirty="0" smtClean="0">
                <a:latin typeface="Adobe Caslon Pro" pitchFamily="18" charset="0"/>
              </a:rPr>
              <a:t/>
            </a:r>
            <a:br>
              <a:rPr lang="en-US" sz="1800" dirty="0" smtClean="0">
                <a:latin typeface="Adobe Caslon Pro" pitchFamily="18" charset="0"/>
              </a:rPr>
            </a:br>
            <a:r>
              <a:rPr lang="en-US" sz="1200" dirty="0" smtClean="0">
                <a:latin typeface="Adobe Caslon Pro" pitchFamily="18" charset="0"/>
              </a:rPr>
              <a:t>(</a:t>
            </a:r>
            <a:r>
              <a:rPr lang="en-US" sz="1200" i="1" dirty="0" smtClean="0">
                <a:latin typeface="Adobe Caslon Pro" pitchFamily="18" charset="0"/>
              </a:rPr>
              <a:t>Foxe’s Book of Martyrs</a:t>
            </a:r>
            <a:r>
              <a:rPr lang="en-US" sz="1200" dirty="0" smtClean="0">
                <a:latin typeface="Adobe Caslon Pro" pitchFamily="18" charset="0"/>
              </a:rPr>
              <a:t>, Chapter 12 “William Tyndale”)</a:t>
            </a:r>
          </a:p>
          <a:p>
            <a:endParaRPr lang="en-US" sz="1800" dirty="0">
              <a:effectLst>
                <a:outerShdw blurRad="38100" dist="38100" dir="2700000" algn="tl">
                  <a:srgbClr val="000000">
                    <a:alpha val="43137"/>
                  </a:srgbClr>
                </a:outerShdw>
              </a:effectLst>
              <a:latin typeface="Adobe Caslon Pro" pitchFamily="18" charset="0"/>
            </a:endParaRPr>
          </a:p>
        </p:txBody>
      </p:sp>
      <p:pic>
        <p:nvPicPr>
          <p:cNvPr id="5" name="Picture 4" descr="William_Tyndale.gif"/>
          <p:cNvPicPr>
            <a:picLocks noChangeAspect="1"/>
          </p:cNvPicPr>
          <p:nvPr/>
        </p:nvPicPr>
        <p:blipFill>
          <a:blip r:embed="rId3" cstate="print"/>
          <a:stretch>
            <a:fillRect/>
          </a:stretch>
        </p:blipFill>
        <p:spPr>
          <a:xfrm>
            <a:off x="-76200" y="0"/>
            <a:ext cx="4243222" cy="5143500"/>
          </a:xfrm>
          <a:prstGeom prst="rect">
            <a:avLst/>
          </a:prstGeom>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400" dirty="0" smtClean="0">
                <a:effectLst>
                  <a:outerShdw blurRad="38100" dist="38100" dir="2700000" algn="tl">
                    <a:srgbClr val="000000">
                      <a:alpha val="43137"/>
                    </a:srgbClr>
                  </a:outerShdw>
                </a:effectLst>
                <a:latin typeface="Adobe Caslon Pro" pitchFamily="18" charset="0"/>
              </a:rPr>
              <a:t>I also admit the holy Scriptures according to that sense which our holy Mother Church has held, and does hold, to which it belongs to judge of the true sense and interpretation of the Scriptures; neither will I ever take and interpret them otherwise than according to the unanimous consent of the Fathers.  </a:t>
            </a:r>
            <a:r>
              <a:rPr lang="en-US" sz="2400" dirty="0" smtClean="0">
                <a:latin typeface="Adobe Caslon Pro" pitchFamily="18" charset="0"/>
              </a:rPr>
              <a:t/>
            </a:r>
            <a:br>
              <a:rPr lang="en-US" sz="2400" dirty="0" smtClean="0">
                <a:latin typeface="Adobe Caslon Pro" pitchFamily="18" charset="0"/>
              </a:rPr>
            </a:br>
            <a:r>
              <a:rPr lang="en-US" sz="1800" dirty="0" smtClean="0">
                <a:latin typeface="Adobe Caslon Pro" pitchFamily="18" charset="0"/>
              </a:rPr>
              <a:t>(</a:t>
            </a:r>
            <a:r>
              <a:rPr lang="en-US" sz="1800" dirty="0" smtClean="0">
                <a:latin typeface="Adobe Caslon Pro" pitchFamily="18" charset="0"/>
              </a:rPr>
              <a:t>Article 3 of the </a:t>
            </a:r>
            <a:r>
              <a:rPr lang="en-US" sz="1800" i="1" dirty="0" smtClean="0">
                <a:latin typeface="Adobe Caslon Pro" pitchFamily="18" charset="0"/>
              </a:rPr>
              <a:t>Profession of Faith from the Council of Trent</a:t>
            </a:r>
            <a:r>
              <a:rPr lang="en-US" sz="1800" dirty="0" smtClean="0">
                <a:latin typeface="Adobe Caslon Pro" pitchFamily="18" charset="0"/>
              </a:rPr>
              <a:t>, 1564)</a:t>
            </a:r>
          </a:p>
          <a:p>
            <a:r>
              <a:rPr lang="en-US" sz="2400" dirty="0" smtClean="0">
                <a:latin typeface="Adobe Caslon Pro" pitchFamily="18" charset="0"/>
              </a:rPr>
              <a:t> </a:t>
            </a:r>
          </a:p>
          <a:p>
            <a:r>
              <a:rPr lang="en-US" sz="2400" dirty="0" smtClean="0">
                <a:effectLst>
                  <a:outerShdw blurRad="38100" dist="38100" dir="2700000" algn="tl">
                    <a:srgbClr val="000000">
                      <a:alpha val="43137"/>
                    </a:srgbClr>
                  </a:outerShdw>
                </a:effectLst>
                <a:latin typeface="Adobe Caslon Pro" pitchFamily="18" charset="0"/>
              </a:rPr>
              <a:t>Individual interpretation of the Scriptures is the right and privilege of all Christians. </a:t>
            </a:r>
            <a:r>
              <a:rPr lang="en-US" sz="2400" dirty="0" smtClean="0">
                <a:latin typeface="Adobe Caslon Pro" pitchFamily="18" charset="0"/>
              </a:rPr>
              <a:t/>
            </a:r>
            <a:br>
              <a:rPr lang="en-US" sz="2400" dirty="0" smtClean="0">
                <a:latin typeface="Adobe Caslon Pro" pitchFamily="18" charset="0"/>
              </a:rPr>
            </a:br>
            <a:r>
              <a:rPr lang="en-US" sz="1800" dirty="0" smtClean="0">
                <a:latin typeface="Adobe Caslon Pro" pitchFamily="18" charset="0"/>
              </a:rPr>
              <a:t>(</a:t>
            </a:r>
            <a:r>
              <a:rPr lang="en-US" sz="1800" dirty="0" smtClean="0">
                <a:latin typeface="Adobe Caslon Pro" pitchFamily="18" charset="0"/>
              </a:rPr>
              <a:t>Cardinal Principal #5, </a:t>
            </a:r>
            <a:r>
              <a:rPr lang="en-US" sz="1800" i="1" dirty="0" smtClean="0">
                <a:latin typeface="Adobe Caslon Pro" pitchFamily="18" charset="0"/>
              </a:rPr>
              <a:t>Bethlehem Christian Church constitution</a:t>
            </a:r>
            <a:r>
              <a:rPr lang="en-US" sz="1800" dirty="0" smtClean="0">
                <a:latin typeface="Adobe Caslon Pro" pitchFamily="18" charset="0"/>
              </a:rPr>
              <a:t>)</a:t>
            </a: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2800" smtClean="0">
                <a:effectLst>
                  <a:outerShdw blurRad="38100" dist="38100" dir="2700000" algn="tl">
                    <a:srgbClr val="000000">
                      <a:alpha val="43137"/>
                    </a:srgbClr>
                  </a:outerShdw>
                </a:effectLst>
                <a:latin typeface="Adobe Caslon Pro" pitchFamily="18" charset="0"/>
              </a:rPr>
              <a:t>And I pray that you, being rooted and established in love,</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may have power, </a:t>
            </a:r>
            <a:r>
              <a:rPr lang="x-none" sz="2800" i="1" smtClean="0">
                <a:effectLst>
                  <a:outerShdw blurRad="38100" dist="38100" dir="2700000" algn="tl">
                    <a:srgbClr val="000000">
                      <a:alpha val="43137"/>
                    </a:srgbClr>
                  </a:outerShdw>
                </a:effectLst>
                <a:latin typeface="Adobe Caslon Pro" pitchFamily="18" charset="0"/>
              </a:rPr>
              <a:t>together with all the saints</a:t>
            </a:r>
            <a:r>
              <a:rPr lang="x-none" sz="2800" smtClean="0">
                <a:effectLst>
                  <a:outerShdw blurRad="38100" dist="38100" dir="2700000" algn="tl">
                    <a:srgbClr val="000000">
                      <a:alpha val="43137"/>
                    </a:srgbClr>
                  </a:outerShdw>
                </a:effectLst>
                <a:latin typeface="Adobe Caslon Pro" pitchFamily="18" charset="0"/>
              </a:rPr>
              <a:t>, to grasp how wide and long and high and deep is the love of Christ,</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and to know this love that surpasses knowledge </a:t>
            </a:r>
            <a:r>
              <a:rPr lang="x-none" sz="1800" smtClean="0">
                <a:latin typeface="Adobe Caslon Pro" pitchFamily="18" charset="0"/>
              </a:rPr>
              <a:t>(Ephesians 3:17b-19a, NIV)</a:t>
            </a:r>
            <a:endParaRPr lang="en-US" sz="1800" dirty="0" smtClean="0">
              <a:latin typeface="Adobe Caslon Pro" pitchFamily="18" charset="0"/>
            </a:endParaRPr>
          </a:p>
          <a:p>
            <a:r>
              <a:rPr lang="x-none" sz="2800" smtClean="0">
                <a:latin typeface="Adobe Caslon Pro" pitchFamily="18" charset="0"/>
              </a:rPr>
              <a:t> </a:t>
            </a:r>
            <a:endParaRPr lang="en-US" sz="2800" dirty="0" smtClean="0">
              <a:latin typeface="Adobe Caslon Pro" pitchFamily="18" charset="0"/>
            </a:endParaRPr>
          </a:p>
          <a:p>
            <a:r>
              <a:rPr lang="x-none" sz="2800" i="1"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A recognition of this truth will give us more respect than we customarily have for “tradition”, that is, for the understanding of Biblical truth which has been handed down from the past to the present.</a:t>
            </a:r>
            <a:endParaRPr lang="en-US" sz="2800" i="1"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x-none" sz="2800" smtClean="0">
                <a:effectLst>
                  <a:outerShdw blurRad="38100" dist="38100" dir="2700000" algn="tl">
                    <a:srgbClr val="000000">
                      <a:alpha val="43137"/>
                    </a:srgbClr>
                  </a:outerShdw>
                </a:effectLst>
                <a:latin typeface="Adobe Caslon Pro" pitchFamily="18" charset="0"/>
              </a:rPr>
              <a:t>And he gave the apostles, the prophets, the evangelists, the shepherds [pastors] and teachers,</a:t>
            </a:r>
            <a:r>
              <a:rPr lang="x-none" sz="2800" b="1" smtClean="0">
                <a:effectLst>
                  <a:outerShdw blurRad="38100" dist="38100" dir="2700000" algn="tl">
                    <a:srgbClr val="000000">
                      <a:alpha val="43137"/>
                    </a:srgbClr>
                  </a:outerShdw>
                </a:effectLst>
                <a:latin typeface="Adobe Caslon Pro" pitchFamily="18" charset="0"/>
              </a:rPr>
              <a:t> </a:t>
            </a:r>
            <a:r>
              <a:rPr lang="x-none" sz="2800" smtClean="0">
                <a:effectLst>
                  <a:outerShdw blurRad="38100" dist="38100" dir="2700000" algn="tl">
                    <a:srgbClr val="000000">
                      <a:alpha val="43137"/>
                    </a:srgbClr>
                  </a:outerShdw>
                </a:effectLst>
                <a:latin typeface="Adobe Caslon Pro" pitchFamily="18" charset="0"/>
              </a:rPr>
              <a:t>to equip the saints for the work of ministry, for building up the body </a:t>
            </a:r>
            <a:r>
              <a:rPr lang="x-none" sz="2800" smtClean="0">
                <a:effectLst>
                  <a:outerShdw blurRad="38100" dist="38100" dir="2700000" algn="tl">
                    <a:srgbClr val="000000">
                      <a:alpha val="43137"/>
                    </a:srgbClr>
                  </a:outerShdw>
                </a:effectLst>
                <a:latin typeface="Adobe Caslon Pro" pitchFamily="18" charset="0"/>
              </a:rPr>
              <a:t>of </a:t>
            </a:r>
            <a:r>
              <a:rPr lang="x-none" sz="2800" smtClean="0">
                <a:effectLst>
                  <a:outerShdw blurRad="38100" dist="38100" dir="2700000" algn="tl">
                    <a:srgbClr val="000000">
                      <a:alpha val="43137"/>
                    </a:srgbClr>
                  </a:outerShdw>
                </a:effectLst>
                <a:latin typeface="Adobe Caslon Pro" pitchFamily="18" charset="0"/>
              </a:rPr>
              <a:t>Christ</a:t>
            </a:r>
            <a:r>
              <a:rPr lang="en-US" sz="2800" dirty="0" smtClean="0">
                <a:effectLst>
                  <a:outerShdw blurRad="38100" dist="38100" dir="2700000" algn="tl">
                    <a:srgbClr val="000000">
                      <a:alpha val="43137"/>
                    </a:srgbClr>
                  </a:outerShdw>
                </a:effectLst>
                <a:latin typeface="Adobe Caslon Pro" pitchFamily="18" charset="0"/>
              </a:rPr>
              <a:t>.</a:t>
            </a:r>
            <a:r>
              <a:rPr lang="en-US" sz="2800" dirty="0" smtClean="0">
                <a:latin typeface="Adobe Caslon Pro" pitchFamily="18" charset="0"/>
              </a:rPr>
              <a:t/>
            </a:r>
            <a:br>
              <a:rPr lang="en-US" sz="28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Ephesians 4:11, 12 ESV)</a:t>
            </a:r>
            <a:endParaRPr lang="en-US" sz="1800" dirty="0" smtClean="0">
              <a:latin typeface="Adobe Caslon Pro" pitchFamily="18" charset="0"/>
            </a:endParaRPr>
          </a:p>
          <a:p>
            <a:r>
              <a:rPr lang="x-none" sz="2800" smtClean="0">
                <a:latin typeface="Adobe Caslon Pro" pitchFamily="18" charset="0"/>
              </a:rPr>
              <a:t> </a:t>
            </a:r>
            <a:endParaRPr lang="en-US" sz="2800" dirty="0" smtClean="0">
              <a:latin typeface="Adobe Caslon Pro" pitchFamily="18" charset="0"/>
            </a:endParaRPr>
          </a:p>
          <a:p>
            <a:r>
              <a:rPr lang="x-none" sz="2800" smtClean="0">
                <a:effectLst>
                  <a:outerShdw blurRad="38100" dist="38100" dir="2700000" algn="tl">
                    <a:srgbClr val="000000">
                      <a:alpha val="43137"/>
                    </a:srgbClr>
                  </a:outerShdw>
                </a:effectLst>
                <a:latin typeface="Adobe Caslon Pro" pitchFamily="18" charset="0"/>
              </a:rPr>
              <a:t>Let the word of Christ dwell in you richly, teaching and admonishing one another in all </a:t>
            </a:r>
            <a:r>
              <a:rPr lang="x-none" sz="2800" smtClean="0">
                <a:effectLst>
                  <a:outerShdw blurRad="38100" dist="38100" dir="2700000" algn="tl">
                    <a:srgbClr val="000000">
                      <a:alpha val="43137"/>
                    </a:srgbClr>
                  </a:outerShdw>
                </a:effectLst>
                <a:latin typeface="Adobe Caslon Pro" pitchFamily="18" charset="0"/>
              </a:rPr>
              <a:t>wisdom </a:t>
            </a:r>
            <a:r>
              <a:rPr lang="en-US" sz="2800" dirty="0" smtClean="0">
                <a:latin typeface="Adobe Caslon Pro" pitchFamily="18" charset="0"/>
              </a:rPr>
              <a:t/>
            </a:r>
            <a:br>
              <a:rPr lang="en-US" sz="2800" dirty="0" smtClean="0">
                <a:latin typeface="Adobe Caslon Pro" pitchFamily="18" charset="0"/>
              </a:rPr>
            </a:br>
            <a:r>
              <a:rPr lang="x-none" sz="1800" smtClean="0">
                <a:latin typeface="Adobe Caslon Pro" pitchFamily="18" charset="0"/>
              </a:rPr>
              <a:t>(</a:t>
            </a:r>
            <a:r>
              <a:rPr lang="x-none" sz="1800" smtClean="0">
                <a:latin typeface="Adobe Caslon Pro" pitchFamily="18" charset="0"/>
              </a:rPr>
              <a:t>Colossians 3:16a ESV)</a:t>
            </a:r>
            <a:endParaRPr lang="en-US" sz="1800" dirty="0" smtClean="0">
              <a:latin typeface="Adobe Caslon Pro" pitchFamily="18" charset="0"/>
            </a:endParaRPr>
          </a:p>
          <a:p>
            <a:endParaRPr lang="en-US" sz="1800" dirty="0" smtClean="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5105400" y="1123950"/>
            <a:ext cx="3810000" cy="3657600"/>
          </a:xfrm>
        </p:spPr>
        <p:txBody>
          <a:bodyPr anchor="t"/>
          <a:lstStyle/>
          <a:p>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Ethiopian Converted</a:t>
            </a:r>
          </a:p>
          <a:p>
            <a:r>
              <a:rPr lang="en-US" sz="1100" dirty="0" smtClean="0">
                <a:solidFill>
                  <a:schemeClr val="tx2">
                    <a:lumMod val="25000"/>
                  </a:schemeClr>
                </a:solidFill>
                <a:effectLst>
                  <a:outerShdw blurRad="38100" dist="38100" dir="2700000" algn="tl">
                    <a:srgbClr val="000000">
                      <a:alpha val="43137"/>
                    </a:srgbClr>
                  </a:outerShdw>
                </a:effectLst>
                <a:latin typeface="Adobe Caslon Pro" pitchFamily="18" charset="0"/>
              </a:rPr>
              <a:t>.</a:t>
            </a:r>
            <a:endParaRPr lang="en-US" sz="1100" dirty="0" smtClean="0">
              <a:solidFill>
                <a:schemeClr val="tx2">
                  <a:lumMod val="25000"/>
                </a:schemeClr>
              </a:solidFill>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For with the heart one believes and is justified, and with the mouth one confesses and is saved.</a:t>
            </a:r>
          </a:p>
          <a:p>
            <a:r>
              <a:rPr lang="en-US" sz="1800" dirty="0" smtClean="0">
                <a:latin typeface="Adobe Caslon Pro" pitchFamily="18" charset="0"/>
              </a:rPr>
              <a:t>(Romans 10:10)</a:t>
            </a:r>
            <a:endParaRPr lang="en-US" sz="1800" dirty="0">
              <a:latin typeface="Adobe Caslon Pro" pitchFamily="18" charset="0"/>
            </a:endParaRPr>
          </a:p>
        </p:txBody>
      </p:sp>
      <p:pic>
        <p:nvPicPr>
          <p:cNvPr id="5" name="Picture 4" descr="acts-8.jpg"/>
          <p:cNvPicPr>
            <a:picLocks noChangeAspect="1"/>
          </p:cNvPicPr>
          <p:nvPr/>
        </p:nvPicPr>
        <p:blipFill>
          <a:blip r:embed="rId3" cstate="print"/>
          <a:stretch>
            <a:fillRect/>
          </a:stretch>
        </p:blipFill>
        <p:spPr>
          <a:xfrm>
            <a:off x="0" y="0"/>
            <a:ext cx="4751614" cy="51435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endParaRPr lang="en-US" dirty="0">
              <a:effectLst>
                <a:outerShdw blurRad="38100" dist="38100" dir="2700000" algn="tl">
                  <a:srgbClr val="000000">
                    <a:alpha val="43137"/>
                  </a:srgbClr>
                </a:outerShdw>
              </a:effectLst>
            </a:endParaRPr>
          </a:p>
        </p:txBody>
      </p:sp>
      <p:pic>
        <p:nvPicPr>
          <p:cNvPr id="5" name="Picture 4" descr="john-calvin.jpg"/>
          <p:cNvPicPr>
            <a:picLocks noChangeAspect="1"/>
          </p:cNvPicPr>
          <p:nvPr/>
        </p:nvPicPr>
        <p:blipFill>
          <a:blip r:embed="rId3" cstate="print"/>
          <a:stretch>
            <a:fillRect/>
          </a:stretch>
        </p:blipFill>
        <p:spPr>
          <a:xfrm>
            <a:off x="2539032" y="-41319"/>
            <a:ext cx="4065936" cy="5226139"/>
          </a:xfrm>
          <a:prstGeom prst="rect">
            <a:avLst/>
          </a:prstGeom>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209550"/>
            <a:ext cx="8229600" cy="4724400"/>
          </a:xfrm>
        </p:spPr>
        <p:txBody>
          <a:bodyPr anchor="t"/>
          <a:lstStyle/>
          <a:p>
            <a:r>
              <a:rPr lang="x-none" smtClean="0">
                <a:effectLst>
                  <a:outerShdw blurRad="38100" dist="38100" dir="2700000" algn="tl">
                    <a:srgbClr val="000000">
                      <a:alpha val="43137"/>
                    </a:srgbClr>
                  </a:outerShdw>
                </a:effectLst>
                <a:latin typeface="Adobe Caslon Pro" pitchFamily="18" charset="0"/>
              </a:rPr>
              <a:t>That is also why that the reading of the Scriptures profits so few in this day, because we can scarce find one among a hundred who submits himself willingly to learn. … And if any man, mistrusting himself, submits himself to be taught, the angels shall rather come down from heaven … than the Lord will suffer us to labor in vain; though (as did the eunuch) we must use all helps, which the Lord offers us, for the understanding of the Scriptures. [Fanatics] require inspirations and revelations … from heaven, and, [despise] the minister of God, by whose hand they ought to be governed. Others, who trust too much to their own wit, will … hear no man, and they will read no commentaries. But God will not have us to despise those helps which he offers unto us, and he will not allow those who despise them to go unpunished.  And here we must remember, that the Scripture is not only given us, but that interpreters and teachers are also added, to be helps to us. For this cause the Lord sent rather Philip than an angel to the eunuch</a:t>
            </a:r>
            <a:r>
              <a:rPr lang="x-none" smtClean="0">
                <a:effectLst>
                  <a:outerShdw blurRad="38100" dist="38100" dir="2700000" algn="tl">
                    <a:srgbClr val="000000">
                      <a:alpha val="43137"/>
                    </a:srgbClr>
                  </a:outerShdw>
                </a:effectLst>
                <a:latin typeface="Adobe Caslon Pro" pitchFamily="18" charset="0"/>
              </a:rPr>
              <a:t>.  </a:t>
            </a:r>
            <a:r>
              <a:rPr lang="en-US" dirty="0" smtClean="0">
                <a:latin typeface="Adobe Caslon Pro" pitchFamily="18" charset="0"/>
              </a:rPr>
              <a:t/>
            </a:r>
            <a:br>
              <a:rPr lang="en-US" dirty="0" smtClean="0">
                <a:latin typeface="Adobe Caslon Pro" pitchFamily="18" charset="0"/>
              </a:rPr>
            </a:br>
            <a:r>
              <a:rPr lang="x-none" sz="1600" smtClean="0">
                <a:latin typeface="Adobe Caslon Pro" pitchFamily="18" charset="0"/>
              </a:rPr>
              <a:t>(</a:t>
            </a:r>
            <a:r>
              <a:rPr lang="x-none" sz="1600" smtClean="0">
                <a:latin typeface="Adobe Caslon Pro" pitchFamily="18" charset="0"/>
              </a:rPr>
              <a:t>John Calvin, Commentary on Acts 8:31)</a:t>
            </a:r>
            <a:endParaRPr lang="en-US" sz="1600" dirty="0" smtClean="0">
              <a:latin typeface="Adobe Caslon Pro" pitchFamily="18" charset="0"/>
            </a:endParaRP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9233</TotalTime>
  <Words>787</Words>
  <Application>Microsoft Office PowerPoint</Application>
  <PresentationFormat>On-screen Show (16:9)</PresentationFormat>
  <Paragraphs>118</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Times New Roman</vt:lpstr>
      <vt:lpstr>Neo3Symbol</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744</cp:revision>
  <dcterms:created xsi:type="dcterms:W3CDTF">2010-01-20T03:08:51Z</dcterms:created>
  <dcterms:modified xsi:type="dcterms:W3CDTF">2010-10-08T21:29:48Z</dcterms:modified>
</cp:coreProperties>
</file>