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7"/>
  </p:notesMasterIdLst>
  <p:sldIdLst>
    <p:sldId id="318" r:id="rId2"/>
    <p:sldId id="428" r:id="rId3"/>
    <p:sldId id="429" r:id="rId4"/>
    <p:sldId id="443" r:id="rId5"/>
    <p:sldId id="430" r:id="rId6"/>
    <p:sldId id="431" r:id="rId7"/>
    <p:sldId id="432" r:id="rId8"/>
    <p:sldId id="433" r:id="rId9"/>
    <p:sldId id="434" r:id="rId10"/>
    <p:sldId id="436" r:id="rId11"/>
    <p:sldId id="437" r:id="rId12"/>
    <p:sldId id="438" r:id="rId13"/>
    <p:sldId id="439" r:id="rId14"/>
    <p:sldId id="440" r:id="rId15"/>
    <p:sldId id="442" r:id="rId16"/>
  </p:sldIdLst>
  <p:sldSz cx="9144000" cy="5143500" type="screen16x9"/>
  <p:notesSz cx="6858000" cy="9144000"/>
  <p:embeddedFontLst>
    <p:embeddedFont>
      <p:font typeface="Tahoma" pitchFamily="34" charset="0"/>
      <p:regular r:id="rId18"/>
      <p:bold r:id="rId19"/>
    </p:embeddedFont>
    <p:embeddedFont>
      <p:font typeface="Corbel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Wingdings 3" pitchFamily="18" charset="2"/>
      <p:regular r:id="rId29"/>
    </p:embeddedFont>
    <p:embeddedFont>
      <p:font typeface="Consolas" pitchFamily="49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933"/>
    <a:srgbClr val="FF9900"/>
    <a:srgbClr val="FFFF99"/>
    <a:srgbClr val="FFFF66"/>
    <a:srgbClr val="E3E8F4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7" autoAdjust="0"/>
    <p:restoredTop sz="78941" autoAdjust="0"/>
  </p:normalViewPr>
  <p:slideViewPr>
    <p:cSldViewPr>
      <p:cViewPr varScale="1">
        <p:scale>
          <a:sx n="139" d="100"/>
          <a:sy n="139" d="100"/>
        </p:scale>
        <p:origin x="-108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DA2E5-3349-420B-8E2E-E773B948C076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4402D-32BD-48CD-B967-913702823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51403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63" y="509588"/>
            <a:ext cx="46037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509588"/>
            <a:ext cx="2857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250" y="509588"/>
            <a:ext cx="7938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3786188"/>
            <a:ext cx="73025" cy="1268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88" y="3597275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588" y="3478213"/>
            <a:ext cx="73025" cy="103187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5588" y="3406775"/>
            <a:ext cx="73025" cy="555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3DCF68-FD10-4E18-8F56-C3500ECC1FAE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CF620-9F58-4968-BE71-8BCEB28B6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573F-81A3-4F3B-851B-A7076C705A46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D4C1-4403-4BAC-B32F-83C34FDC2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9DBA-2EF0-4D50-8109-90278EB24261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6683-F521-4343-BBCC-ABDC115D5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5B6D-6B5E-4EE7-A891-2CEBA5BCD78F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F3A9-BDD5-4D5B-AEFA-F31D04E7A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804863"/>
            <a:ext cx="4321175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49609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976019" y="964406"/>
            <a:ext cx="30861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3184525"/>
            <a:ext cx="2090737" cy="19589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301625"/>
            <a:ext cx="8504237" cy="66516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509588"/>
            <a:ext cx="26988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509588"/>
            <a:ext cx="26987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509588"/>
            <a:ext cx="36512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0D209-6C01-462D-9377-3FF99F3D1593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73C68-8317-4293-95B1-3CAEFADBC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556E51-B756-4453-BFF2-AA5914BA1CC5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3BB8B0-7550-46A8-8C3F-174CBB72E0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1625"/>
            <a:ext cx="8867775" cy="66516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509588"/>
            <a:ext cx="46037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509588"/>
            <a:ext cx="26988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509588"/>
            <a:ext cx="2857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509588"/>
            <a:ext cx="2857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509588"/>
            <a:ext cx="7937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509588"/>
            <a:ext cx="36513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06D1F0-BF52-4CAC-8C5A-11CFBE4F7270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18992-30DE-43AC-B16A-A9E113D4E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ED89-E83B-43AC-84EA-81C472261810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92C0-C890-481B-90E6-0736AC27A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A1C88B-57E3-4846-904D-767D296E0F06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30534-22F9-43ED-9989-44090227C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8BDC-C177-42D8-89DC-56DAE6B16017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714B-589B-4F83-B091-903262FAE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4081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4144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31226" y="898525"/>
            <a:ext cx="10001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438" y="1281129"/>
              <a:ext cx="88935" cy="7963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4889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358" y="1279844"/>
              <a:ext cx="88935" cy="8220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83626" y="1012825"/>
            <a:ext cx="10001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438" y="1281129"/>
              <a:ext cx="88935" cy="7963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4889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358" y="1279844"/>
              <a:ext cx="88935" cy="8220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36756" y="1089819"/>
            <a:ext cx="98425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4080" y="1280486"/>
              <a:ext cx="88934" cy="80921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6173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3694" y="1279181"/>
              <a:ext cx="88934" cy="8353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275"/>
            <a:ext cx="21336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6FB5A-AE7D-4B95-B681-8A79FB380660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275"/>
            <a:ext cx="55626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275"/>
            <a:ext cx="4572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25D1C8-662F-4683-81CB-C1884AFEB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51403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3786188"/>
            <a:ext cx="73025" cy="1268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3597275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3478213"/>
            <a:ext cx="73025" cy="103187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3406775"/>
            <a:ext cx="73025" cy="555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509588"/>
            <a:ext cx="46037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509588"/>
            <a:ext cx="28575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509588"/>
            <a:ext cx="9525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509588"/>
            <a:ext cx="7938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175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338263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027964-AFBE-4FA3-8DAF-8B837BA8E296}" type="datetimeFigureOut">
              <a:rPr lang="en-US"/>
              <a:pPr>
                <a:defRPr/>
              </a:pPr>
              <a:t>9/12/2010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3300"/>
            <a:ext cx="5562600" cy="273050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3300"/>
            <a:ext cx="457200" cy="27305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1BD29A1-A672-4C20-80DE-22C0B9B21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0" r:id="rId2"/>
    <p:sldLayoutId id="2147483866" r:id="rId3"/>
    <p:sldLayoutId id="2147483867" r:id="rId4"/>
    <p:sldLayoutId id="2147483868" r:id="rId5"/>
    <p:sldLayoutId id="2147483861" r:id="rId6"/>
    <p:sldLayoutId id="2147483869" r:id="rId7"/>
    <p:sldLayoutId id="2147483862" r:id="rId8"/>
    <p:sldLayoutId id="2147483870" r:id="rId9"/>
    <p:sldLayoutId id="2147483863" r:id="rId10"/>
    <p:sldLayoutId id="21474838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90550"/>
            <a:ext cx="8458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eaLnBrk="1" hangingPunct="1">
              <a:defRPr/>
            </a:pP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Understanding The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57350"/>
            <a:ext cx="6400800" cy="2895600"/>
          </a:xfrm>
        </p:spPr>
        <p:txBody>
          <a:bodyPr anchor="t">
            <a:normAutofit fontScale="92500" lnSpcReduction="20000"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Purpose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Land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Old Testament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New Testament 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Message of the Bible          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     </a:t>
            </a:r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Authority of the Bible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Three definitions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Three Disclaimers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Arguments for the authority of Scripture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Christ’s view of the Old Testament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Christ’s provision for the New Testament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Apostles’ authority confirmed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Some conclusions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19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Some conclusions </a:t>
            </a:r>
            <a:r>
              <a:rPr lang="en-US" sz="15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(continued)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     The Interpretation of the Bible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8.     The Use of the Bible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spc="-1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</a:t>
            </a:r>
            <a:endParaRPr lang="en-US" sz="1200" spc="3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kern="0" spc="3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WORD NOTES AND POWERPOINT PRESENTATIONS ARE AVAILABLE AT</a:t>
            </a:r>
            <a: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www.BethlehemChristian.org/bible</a:t>
            </a:r>
            <a:endParaRPr lang="en-US" sz="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85750"/>
            <a:ext cx="8229600" cy="4343400"/>
          </a:xfrm>
        </p:spPr>
        <p:txBody>
          <a:bodyPr anchor="t"/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#6b (from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In some instances, the very meaning of the text is at stake, depending on how one resolves a textual problem: Was Jesus an angry man [Mark 1:41]?  Was he completely distraught in the face of death [Heb 2:8–9]?  … Is Jesus actually called “the unique God” there [John 1:18]?  Does the New Testament indicate that even the Son of God himself does not know when the end will come [Matt 24:36]?   The questions go on and on, and all of them are related to how one resolves difficulties in the manuscript tradition as it has come down to us. </a:t>
            </a:r>
            <a:b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208)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a leper came to [Jesus], imploring him, and kneeling said to him, “If you will, you can make me clean.”</a:t>
            </a:r>
            <a:r>
              <a:rPr lang="x-none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41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Moved with 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pity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he stretched out his hand and touched him and said to him, “I will; be clean.”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(Mark 1:40, 41 ESV)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a leper came to [Jesus], imploring him, and kneeling said to him, “If you will, you can make me clean.”</a:t>
            </a:r>
            <a:r>
              <a:rPr lang="x-none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41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Moved with 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anger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he stretched out his hand and touched him and said to him, “I will; be clean.”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(Mark 1:40, 41 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- </a:t>
            </a:r>
            <a:r>
              <a:rPr lang="x-none" sz="180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Ehrman’s suggested alternative reading)</a:t>
            </a:r>
            <a:endParaRPr lang="en-US" sz="1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But we see him who for a little while was made lower than the angels, namely Jesus, crowned with glory and honor because of the suffering of death, so that 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by the grace of God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he might taste death for everyone.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(Hebrews 2:9 ESV)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But we see him who for a little while was made lower than the angels, namely Jesus, crowned with glory and honor because of the suffering of death, so that 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apart from God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he might taste death for everyone.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(Hebrews 2:9 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- </a:t>
            </a:r>
            <a:r>
              <a:rPr lang="x-none" sz="180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Ehrman’s suggested alternative reading)</a:t>
            </a:r>
            <a:endParaRPr lang="en-US" sz="1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mtClean="0"/>
              <a:t/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No one has ever seen God; the only God,</a:t>
            </a:r>
            <a:r>
              <a:rPr lang="x-none" sz="2400" i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4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who is at the Father's side,</a:t>
            </a:r>
            <a:r>
              <a:rPr lang="x-none" sz="2400" i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5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he has made him known.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(John 1:18 ESV)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x-none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1800" i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4 </a:t>
            </a: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Or </a:t>
            </a:r>
            <a:r>
              <a:rPr lang="x-none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only One, who is God</a:t>
            </a: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; some manuscripts </a:t>
            </a:r>
            <a:r>
              <a:rPr lang="x-none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only Son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Ehrman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argues that </a:t>
            </a:r>
            <a:r>
              <a:rPr lang="en-US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only Son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is the original reading and was changed.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“But concerning that day and hour no one knows, not even the angels of heaven, nor the Son,</a:t>
            </a:r>
            <a:r>
              <a:rPr lang="x-none" sz="2400" i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but the Father only.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(Matthew 24:36 ESV)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x-none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1800" i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</a:t>
            </a: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Some manuscripts omit </a:t>
            </a:r>
            <a:r>
              <a:rPr lang="x-none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nor the Son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But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of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that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day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hour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knoweth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no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[</a:t>
            </a:r>
            <a:r>
              <a:rPr lang="x-none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man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], no, not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angels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of heaven, but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my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Father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only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(Matthew 24:36 KJV)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90550"/>
            <a:ext cx="8458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eaLnBrk="1" hangingPunct="1">
              <a:defRPr/>
            </a:pP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Understanding The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57350"/>
            <a:ext cx="6400800" cy="2895600"/>
          </a:xfrm>
        </p:spPr>
        <p:txBody>
          <a:bodyPr anchor="t">
            <a:normAutofit fontScale="92500" lnSpcReduction="20000"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Purpose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Land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Old Testament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New Testament 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Message of the Bible          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     </a:t>
            </a:r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Authority of the Bible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Three definitions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Three Disclaimers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Arguments for the authority of Scripture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Christ’s view of the Old Testament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Christ’s provision for the New Testament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Apostles’ authority confirmed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Some conclusions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19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Some conclusions </a:t>
            </a:r>
            <a:r>
              <a:rPr lang="en-US" sz="15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(continued)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     The Interpretation of the Bible</a:t>
            </a: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8.     The Use of the Bible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spc="-1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</a:t>
            </a:r>
            <a:endParaRPr lang="en-US" sz="1200" spc="3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kern="0" spc="3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WORD NOTES AND POWERPOINT PRESENTATIONS ARE AVAILABLE AT</a:t>
            </a:r>
            <a: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www.BethlehemChristian.org/bible</a:t>
            </a:r>
            <a:endParaRPr lang="en-US" sz="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33350"/>
            <a:ext cx="8229600" cy="4343400"/>
          </a:xfrm>
        </p:spPr>
        <p:txBody>
          <a:bodyPr anchor="t"/>
          <a:lstStyle/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#1 (from </a:t>
            </a:r>
            <a:r>
              <a:rPr lang="en-US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“At [the Council of Nicea in 325 A.D.],” [religious historian Sir Leigh] Teabing said, “many aspects of Christianity were debated and voted upon―the date of Easter, the role of the bishops, the administration of sacraments, and, of course, the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divinity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of Jesus.”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[Sophie] “I don’t follow.  His divinity?”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“My dear, Teabing declared, “until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that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moment in history, Jesus was viewed by His followers as a mortal prophet … a great and powerful man but a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nonetheless.  A mortal.”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“Not the son of God?”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“Right,” Teabing said.  “Jesus establishment as ‘the Son of God’ was officially proposed and voted on by the Council of Nicea.”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“Hold on.  You’re saying that Jesus’ divinity was the result of a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vote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?”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“A relatively close one at that,” Teabing added.  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233)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09550"/>
            <a:ext cx="8229600" cy="4343400"/>
          </a:xfrm>
        </p:spPr>
        <p:txBody>
          <a:bodyPr anchor="t"/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#2 (from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Understandably, [Jesus’] life was recorded by thousands of followers across the land.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“More than </a:t>
            </a:r>
            <a:r>
              <a:rPr lang="en-US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eighty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gospels were considered for the New Testament, and yet only a relatively few were chosen for inclusion―Matthew, Mark, Luke, and John among them.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“Who chose which gospels to include?” Sophie asked.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“Aha!” Teabing burst with enthusiasm.  “The fundamental irony of Christianity!  The Bible, as we know it today, was collated by the pagan Roman emperor Constantine the Great” </a:t>
            </a:r>
            <a:b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231)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09550"/>
            <a:ext cx="8229600" cy="4343400"/>
          </a:xfrm>
        </p:spPr>
        <p:txBody>
          <a:bodyPr anchor="t"/>
          <a:lstStyle/>
          <a:p>
            <a:pPr algn="ctr"/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following sources identified our four gospels as canonical: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Tatian, a student of Justin Martyr, 160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Irenaeus, bishop of Lyon (France), 180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Muratorian fragment, c. 190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Clement of Alexandria, 155-220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Tertullian, Carthaginian theologian, 160-220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Hipolytus, a student of Irenaeus, 170-235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Origen, Christian teacher, c. 230</a:t>
            </a:r>
          </a:p>
          <a:p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Constantine did not even rule the entire Empire until 324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#3 (from 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bible is a product of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man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my dear.  Not of God.  The Bible did not fall magically from the clouds.  Man created it as a historical record of tumultuous times, and it has evolved through countless translations, additions, and revisions.  History has never had a definitive version of the book” </a:t>
            </a:r>
            <a:b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231)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#4 (from 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FACT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“All descriptions of … documents … in this novel are accurate.” </a:t>
            </a:r>
          </a:p>
          <a:p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Da Vinci Code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1)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#5 (from 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There are more variations among our manuscripts than there are words in the New Testament.” </a:t>
            </a:r>
            <a:b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90)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Elsewhere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Ehrman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states that the number of variants is as high as 400,000. </a:t>
            </a:r>
            <a:b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89)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CHALLENGE #6a (from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)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In some instances, the very meaning of the text is at stake, depending on how one resolves a textual problem: … Did [Jesus] tell his disciples that they could drink poison without being harmed [Mark 16:9–20]?  Did he let an adulteress off the hook with nothing but a mild warning [John 7:53–8:11]?  Is the doctrine of the Trinity explicitly taught in the New Testament [1 John 5:7–8]?  </a:t>
            </a:r>
            <a:b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</a:t>
            </a:r>
            <a:r>
              <a:rPr lang="en-US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Misquoting Jesus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page 208)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117035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endParaRPr lang="en-US" sz="11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x-none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38150"/>
            <a:ext cx="8229600" cy="4343400"/>
          </a:xfrm>
        </p:spPr>
        <p:txBody>
          <a:bodyPr anchor="t"/>
          <a:lstStyle/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For there are three that testify:</a:t>
            </a:r>
            <a:r>
              <a:rPr lang="x-none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Spirit and the water and the blood; and these three agree.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(1 John 5:7, 8 ESV)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For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there are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three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that bear record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in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heaven, the Father, the Word, and the Holy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Ghost: and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these three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are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one.</a:t>
            </a:r>
            <a:r>
              <a:rPr lang="x-none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there are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three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that bear witness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in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earth, the spirit, and the water, and the blood: and</a:t>
            </a:r>
            <a:r>
              <a:rPr lang="x-none" sz="24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these three agree in one.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x-none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(1 John 5:7, 8 KJV)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9103</TotalTime>
  <Words>424</Words>
  <Application>Microsoft Office PowerPoint</Application>
  <PresentationFormat>On-screen Show (16:9)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Times New Roman</vt:lpstr>
      <vt:lpstr>Tahoma</vt:lpstr>
      <vt:lpstr>Wingdings</vt:lpstr>
      <vt:lpstr>Adobe Caslon Pro</vt:lpstr>
      <vt:lpstr>Corbel</vt:lpstr>
      <vt:lpstr>Calibri</vt:lpstr>
      <vt:lpstr>Wingdings 2</vt:lpstr>
      <vt:lpstr>Wingdings 3</vt:lpstr>
      <vt:lpstr>Consolas</vt:lpstr>
      <vt:lpstr>Metro</vt:lpstr>
      <vt:lpstr>Understanding The Bible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Understanding The Bible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 Johnson</dc:creator>
  <cp:lastModifiedBy>Roy Johnson</cp:lastModifiedBy>
  <cp:revision>724</cp:revision>
  <dcterms:created xsi:type="dcterms:W3CDTF">2010-01-20T03:08:51Z</dcterms:created>
  <dcterms:modified xsi:type="dcterms:W3CDTF">2010-09-12T17:54:23Z</dcterms:modified>
</cp:coreProperties>
</file>