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8"/>
  </p:notesMasterIdLst>
  <p:sldIdLst>
    <p:sldId id="318" r:id="rId2"/>
    <p:sldId id="428" r:id="rId3"/>
    <p:sldId id="429" r:id="rId4"/>
    <p:sldId id="430" r:id="rId5"/>
    <p:sldId id="431" r:id="rId6"/>
    <p:sldId id="432" r:id="rId7"/>
    <p:sldId id="433" r:id="rId8"/>
    <p:sldId id="434" r:id="rId9"/>
    <p:sldId id="436" r:id="rId10"/>
    <p:sldId id="437" r:id="rId11"/>
    <p:sldId id="438" r:id="rId12"/>
    <p:sldId id="439" r:id="rId13"/>
    <p:sldId id="440" r:id="rId14"/>
    <p:sldId id="441" r:id="rId15"/>
    <p:sldId id="435" r:id="rId16"/>
    <p:sldId id="442" r:id="rId17"/>
  </p:sldIdLst>
  <p:sldSz cx="9144000" cy="5143500" type="screen16x9"/>
  <p:notesSz cx="6858000" cy="9144000"/>
  <p:embeddedFontLst>
    <p:embeddedFont>
      <p:font typeface="Tahoma" pitchFamily="34" charset="0"/>
      <p:regular r:id="rId19"/>
      <p:bold r:id="rId20"/>
    </p:embeddedFont>
    <p:embeddedFont>
      <p:font typeface="Corbel"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Wingdings 2" pitchFamily="18" charset="2"/>
      <p:regular r:id="rId29"/>
    </p:embeddedFont>
    <p:embeddedFont>
      <p:font typeface="Wingdings 3" pitchFamily="18" charset="2"/>
      <p:regular r:id="rId30"/>
    </p:embeddedFont>
    <p:embeddedFont>
      <p:font typeface="Consolas" pitchFamily="49" charset="0"/>
      <p:regular r:id="rId31"/>
      <p:bold r:id="rId32"/>
      <p:italic r:id="rId33"/>
      <p:boldItalic r:id="rId3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7" autoAdjust="0"/>
    <p:restoredTop sz="78941" autoAdjust="0"/>
  </p:normalViewPr>
  <p:slideViewPr>
    <p:cSldViewPr>
      <p:cViewPr varScale="1">
        <p:scale>
          <a:sx n="139" d="100"/>
          <a:sy n="139" d="100"/>
        </p:scale>
        <p:origin x="-108" y="-22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9/4/2010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9/4/2010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9/4/2010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9/4/2010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9/4/2010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9/4/2010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9/4/2010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9/4/2010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9/4/2010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9/4/2010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9/4/2010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9/4/2010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9/4/2010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7/75/Bart_Ehrman.jp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8/8b/Dan_Brown_bookjacket_cropped.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en/6/6b/DaVinciCode.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895600"/>
          </a:xfrm>
        </p:spPr>
        <p:txBody>
          <a:bodyPr anchor="t">
            <a:normAutofit fontScale="92500" lnSpcReduction="20000"/>
          </a:bodyPr>
          <a:lstStyle/>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          </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definitions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Disclaimers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Arguments for the authority of Scripture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view of the Old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provision for the New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Apostles’ authority confirmed</a:t>
            </a:r>
          </a:p>
          <a:p>
            <a:pPr marL="685800" lvl="1" indent="-228600" algn="l" eaLnBrk="1" fontAlgn="auto" hangingPunct="1">
              <a:spcAft>
                <a:spcPts val="0"/>
              </a:spcAft>
              <a:buClr>
                <a:schemeClr val="accent3"/>
              </a:buClr>
              <a:buFont typeface="Wingdings" pitchFamily="2" charset="2"/>
              <a:buChar char="Ø"/>
              <a:defRPr/>
            </a:pPr>
            <a:r>
              <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Some conclusions</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dirty="0" smtClean="0">
                <a:solidFill>
                  <a:schemeClr val="accent3">
                    <a:lumMod val="60000"/>
                    <a:lumOff val="40000"/>
                  </a:schemeClr>
                </a:solidFill>
                <a:effectLst>
                  <a:outerShdw blurRad="38100" dist="38100" dir="2700000" algn="tl">
                    <a:srgbClr val="000000">
                      <a:alpha val="43137"/>
                    </a:srgbClr>
                  </a:outerShdw>
                </a:effectLst>
              </a:rPr>
              <a:t>          {3}“The bible is a product of </a:t>
            </a:r>
            <a:r>
              <a:rPr lang="en-US" sz="2800" i="1" dirty="0" smtClean="0">
                <a:solidFill>
                  <a:schemeClr val="accent3">
                    <a:lumMod val="60000"/>
                    <a:lumOff val="40000"/>
                  </a:schemeClr>
                </a:solidFill>
                <a:effectLst>
                  <a:outerShdw blurRad="38100" dist="38100" dir="2700000" algn="tl">
                    <a:srgbClr val="000000">
                      <a:alpha val="43137"/>
                    </a:srgbClr>
                  </a:outerShdw>
                </a:effectLst>
              </a:rPr>
              <a:t>man</a:t>
            </a:r>
            <a:r>
              <a:rPr lang="en-US" sz="2800" dirty="0" smtClean="0">
                <a:solidFill>
                  <a:schemeClr val="accent3">
                    <a:lumMod val="60000"/>
                    <a:lumOff val="40000"/>
                  </a:schemeClr>
                </a:solidFill>
                <a:effectLst>
                  <a:outerShdw blurRad="38100" dist="38100" dir="2700000" algn="tl">
                    <a:srgbClr val="000000">
                      <a:alpha val="43137"/>
                    </a:srgbClr>
                  </a:outerShdw>
                </a:effectLst>
              </a:rPr>
              <a:t>, my dear.  Not of God.  The Bible did not fall magically from the clouds.  Man created it as a historical record of tumultuous times, and it has evolved through countless, translations, additions, and revisions.  History has never had a definitive version of the book” </a:t>
            </a:r>
            <a:br>
              <a:rPr lang="en-US" sz="2800"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a:t>
            </a:r>
            <a:r>
              <a:rPr lang="en-US" sz="1800" i="1" dirty="0" smtClean="0">
                <a:solidFill>
                  <a:schemeClr val="accent3">
                    <a:lumMod val="60000"/>
                    <a:lumOff val="40000"/>
                  </a:schemeClr>
                </a:solidFill>
                <a:effectLst>
                  <a:outerShdw blurRad="38100" dist="38100" dir="2700000" algn="tl">
                    <a:srgbClr val="000000">
                      <a:alpha val="43137"/>
                    </a:srgbClr>
                  </a:outerShdw>
                </a:effectLst>
              </a:rPr>
              <a:t>The Da Vinci Code</a:t>
            </a:r>
            <a:r>
              <a:rPr lang="en-US" sz="1800" dirty="0" smtClean="0">
                <a:solidFill>
                  <a:schemeClr val="accent3">
                    <a:lumMod val="60000"/>
                    <a:lumOff val="40000"/>
                  </a:schemeClr>
                </a:solidFill>
                <a:effectLst>
                  <a:outerShdw blurRad="38100" dist="38100" dir="2700000" algn="tl">
                    <a:srgbClr val="000000">
                      <a:alpha val="43137"/>
                    </a:srgbClr>
                  </a:outerShdw>
                </a:effectLst>
              </a:rPr>
              <a:t>, page 231)</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pPr algn="ctr"/>
            <a:r>
              <a:rPr lang="en-US" sz="3200" dirty="0" smtClean="0">
                <a:solidFill>
                  <a:schemeClr val="accent3">
                    <a:lumMod val="60000"/>
                    <a:lumOff val="40000"/>
                  </a:schemeClr>
                </a:solidFill>
              </a:rPr>
              <a:t>{4}</a:t>
            </a:r>
            <a:r>
              <a:rPr lang="en-US" sz="3200" b="1" i="1" dirty="0" smtClean="0">
                <a:solidFill>
                  <a:schemeClr val="accent3">
                    <a:lumMod val="60000"/>
                    <a:lumOff val="40000"/>
                  </a:schemeClr>
                </a:solidFill>
              </a:rPr>
              <a:t>FACT</a:t>
            </a:r>
            <a:endParaRPr lang="en-US" sz="3200" dirty="0" smtClean="0">
              <a:solidFill>
                <a:schemeClr val="accent3">
                  <a:lumMod val="60000"/>
                  <a:lumOff val="40000"/>
                </a:schemeClr>
              </a:solidFill>
            </a:endParaRPr>
          </a:p>
          <a:p>
            <a:r>
              <a:rPr lang="en-US" sz="3200" dirty="0" smtClean="0">
                <a:solidFill>
                  <a:schemeClr val="accent3">
                    <a:lumMod val="60000"/>
                    <a:lumOff val="40000"/>
                  </a:schemeClr>
                </a:solidFill>
              </a:rPr>
              <a:t> “All descriptions of artwork, architecture, documents, and secret rituals in this novel are accurate.” </a:t>
            </a:r>
          </a:p>
          <a:p>
            <a:r>
              <a:rPr lang="en-US" sz="1800" dirty="0" smtClean="0">
                <a:solidFill>
                  <a:schemeClr val="accent3">
                    <a:lumMod val="60000"/>
                    <a:lumOff val="40000"/>
                  </a:schemeClr>
                </a:solidFill>
              </a:rPr>
              <a:t>(</a:t>
            </a:r>
            <a:r>
              <a:rPr lang="en-US" sz="1800" i="1" dirty="0" smtClean="0">
                <a:solidFill>
                  <a:schemeClr val="accent3">
                    <a:lumMod val="60000"/>
                    <a:lumOff val="40000"/>
                  </a:schemeClr>
                </a:solidFill>
              </a:rPr>
              <a:t>The Da Vinci Code</a:t>
            </a:r>
            <a:r>
              <a:rPr lang="en-US" sz="1800" dirty="0" smtClean="0">
                <a:solidFill>
                  <a:schemeClr val="accent3">
                    <a:lumMod val="60000"/>
                    <a:lumOff val="40000"/>
                  </a:schemeClr>
                </a:solidFill>
              </a:rPr>
              <a:t>, page 1)</a:t>
            </a:r>
            <a:endParaRPr lang="en-US" sz="1800" dirty="0">
              <a:solidFill>
                <a:schemeClr val="accent3">
                  <a:lumMod val="60000"/>
                  <a:lumOff val="40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endParaRPr lang="en-US" dirty="0"/>
          </a:p>
        </p:txBody>
      </p:sp>
      <p:pic>
        <p:nvPicPr>
          <p:cNvPr id="3074" name="Picture 2" descr="File:Bart Ehrman.jpg">
            <a:hlinkClick r:id="rId3"/>
          </p:cNvPr>
          <p:cNvPicPr>
            <a:picLocks noChangeAspect="1" noChangeArrowheads="1"/>
          </p:cNvPicPr>
          <p:nvPr/>
        </p:nvPicPr>
        <p:blipFill>
          <a:blip r:embed="rId4" cstate="print"/>
          <a:srcRect/>
          <a:stretch>
            <a:fillRect/>
          </a:stretch>
        </p:blipFill>
        <p:spPr bwMode="auto">
          <a:xfrm>
            <a:off x="2686146" y="0"/>
            <a:ext cx="3771709" cy="51435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endParaRPr lang="en-US" dirty="0"/>
          </a:p>
        </p:txBody>
      </p:sp>
      <p:pic>
        <p:nvPicPr>
          <p:cNvPr id="4098" name="Picture 2" descr="misquoting_jesus"/>
          <p:cNvPicPr>
            <a:picLocks noChangeAspect="1" noChangeArrowheads="1"/>
          </p:cNvPicPr>
          <p:nvPr/>
        </p:nvPicPr>
        <p:blipFill>
          <a:blip r:embed="rId3" cstate="print"/>
          <a:srcRect/>
          <a:stretch>
            <a:fillRect/>
          </a:stretch>
        </p:blipFill>
        <p:spPr bwMode="auto">
          <a:xfrm>
            <a:off x="2857500" y="-11488"/>
            <a:ext cx="3429000" cy="5166476"/>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dirty="0" smtClean="0">
                <a:solidFill>
                  <a:schemeClr val="accent3">
                    <a:lumMod val="60000"/>
                    <a:lumOff val="40000"/>
                  </a:schemeClr>
                </a:solidFill>
                <a:effectLst>
                  <a:outerShdw blurRad="38100" dist="38100" dir="2700000" algn="tl">
                    <a:srgbClr val="000000">
                      <a:alpha val="43137"/>
                    </a:srgbClr>
                  </a:outerShdw>
                </a:effectLst>
              </a:rPr>
              <a:t>{5}There are more variations among our manuscripts than there are words in the New Testament.” </a:t>
            </a:r>
            <a:br>
              <a:rPr lang="en-US" sz="2800"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a:t>
            </a:r>
            <a:r>
              <a:rPr lang="en-US" sz="1800" i="1" dirty="0" smtClean="0">
                <a:solidFill>
                  <a:schemeClr val="accent3">
                    <a:lumMod val="60000"/>
                    <a:lumOff val="40000"/>
                  </a:schemeClr>
                </a:solidFill>
                <a:effectLst>
                  <a:outerShdw blurRad="38100" dist="38100" dir="2700000" algn="tl">
                    <a:srgbClr val="000000">
                      <a:alpha val="43137"/>
                    </a:srgbClr>
                  </a:outerShdw>
                </a:effectLst>
              </a:rPr>
              <a:t>Misquoting Jesus</a:t>
            </a:r>
            <a:r>
              <a:rPr lang="en-US" sz="1800" dirty="0" smtClean="0">
                <a:solidFill>
                  <a:schemeClr val="accent3">
                    <a:lumMod val="60000"/>
                    <a:lumOff val="40000"/>
                  </a:schemeClr>
                </a:solidFill>
                <a:effectLst>
                  <a:outerShdw blurRad="38100" dist="38100" dir="2700000" algn="tl">
                    <a:srgbClr val="000000">
                      <a:alpha val="43137"/>
                    </a:srgbClr>
                  </a:outerShdw>
                </a:effectLst>
              </a:rPr>
              <a:t>, page 90)</a:t>
            </a:r>
          </a:p>
          <a:p>
            <a:r>
              <a:rPr lang="en-US" sz="2800" dirty="0" smtClean="0">
                <a:solidFill>
                  <a:schemeClr val="accent3">
                    <a:lumMod val="60000"/>
                    <a:lumOff val="40000"/>
                  </a:schemeClr>
                </a:solidFill>
                <a:effectLst>
                  <a:outerShdw blurRad="38100" dist="38100" dir="2700000" algn="tl">
                    <a:srgbClr val="000000">
                      <a:alpha val="43137"/>
                    </a:srgbClr>
                  </a:outerShdw>
                </a:effectLst>
              </a:rPr>
              <a:t> </a:t>
            </a:r>
          </a:p>
          <a:p>
            <a:r>
              <a:rPr lang="en-US" sz="2800" dirty="0" smtClean="0">
                <a:solidFill>
                  <a:schemeClr val="accent3">
                    <a:lumMod val="60000"/>
                    <a:lumOff val="40000"/>
                  </a:schemeClr>
                </a:solidFill>
                <a:effectLst>
                  <a:outerShdw blurRad="38100" dist="38100" dir="2700000" algn="tl">
                    <a:srgbClr val="000000">
                      <a:alpha val="43137"/>
                    </a:srgbClr>
                  </a:outerShdw>
                </a:effectLst>
              </a:rPr>
              <a:t>Elsewhere </a:t>
            </a:r>
            <a:r>
              <a:rPr lang="en-US" sz="2800" dirty="0" err="1" smtClean="0">
                <a:solidFill>
                  <a:schemeClr val="accent3">
                    <a:lumMod val="60000"/>
                    <a:lumOff val="40000"/>
                  </a:schemeClr>
                </a:solidFill>
                <a:effectLst>
                  <a:outerShdw blurRad="38100" dist="38100" dir="2700000" algn="tl">
                    <a:srgbClr val="000000">
                      <a:alpha val="43137"/>
                    </a:srgbClr>
                  </a:outerShdw>
                </a:effectLst>
              </a:rPr>
              <a:t>Ehrman</a:t>
            </a:r>
            <a:r>
              <a:rPr lang="en-US" sz="2800" dirty="0" smtClean="0">
                <a:solidFill>
                  <a:schemeClr val="accent3">
                    <a:lumMod val="60000"/>
                    <a:lumOff val="40000"/>
                  </a:schemeClr>
                </a:solidFill>
                <a:effectLst>
                  <a:outerShdw blurRad="38100" dist="38100" dir="2700000" algn="tl">
                    <a:srgbClr val="000000">
                      <a:alpha val="43137"/>
                    </a:srgbClr>
                  </a:outerShdw>
                </a:effectLst>
              </a:rPr>
              <a:t> states that the number of variants is as high as 400,000. </a:t>
            </a:r>
            <a:br>
              <a:rPr lang="en-US" sz="2800"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a:t>
            </a:r>
            <a:r>
              <a:rPr lang="en-US" sz="1800" i="1" dirty="0" smtClean="0">
                <a:solidFill>
                  <a:schemeClr val="accent3">
                    <a:lumMod val="60000"/>
                    <a:lumOff val="40000"/>
                  </a:schemeClr>
                </a:solidFill>
                <a:effectLst>
                  <a:outerShdw blurRad="38100" dist="38100" dir="2700000" algn="tl">
                    <a:srgbClr val="000000">
                      <a:alpha val="43137"/>
                    </a:srgbClr>
                  </a:outerShdw>
                </a:effectLst>
              </a:rPr>
              <a:t>Misquoting Jesus</a:t>
            </a:r>
            <a:r>
              <a:rPr lang="en-US" sz="1800" dirty="0" smtClean="0">
                <a:solidFill>
                  <a:schemeClr val="accent3">
                    <a:lumMod val="60000"/>
                    <a:lumOff val="40000"/>
                  </a:schemeClr>
                </a:solidFill>
                <a:effectLst>
                  <a:outerShdw blurRad="38100" dist="38100" dir="2700000" algn="tl">
                    <a:srgbClr val="000000">
                      <a:alpha val="43137"/>
                    </a:srgbClr>
                  </a:outerShdw>
                </a:effectLst>
              </a:rPr>
              <a:t>, page 89)</a:t>
            </a: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dirty="0" smtClean="0">
                <a:solidFill>
                  <a:schemeClr val="accent3">
                    <a:lumMod val="60000"/>
                    <a:lumOff val="40000"/>
                  </a:schemeClr>
                </a:solidFill>
                <a:effectLst>
                  <a:outerShdw blurRad="38100" dist="38100" dir="2700000" algn="tl">
                    <a:srgbClr val="000000">
                      <a:alpha val="43137"/>
                    </a:srgbClr>
                  </a:outerShdw>
                </a:effectLst>
              </a:rPr>
              <a:t>{6}In some instances, the very meaning of the text is at stake, depending on how one resolves a textual problem: Was Jesus an angry man [Mark 1:41]?  Was he completely distraught in the face of death [Heb 2:8–9]?  Did he tell his disciples that they could drink poison without being harmed [Mark 16:9–20]?  Did he let an adulteress off the hook with nothing but a mild warning [John 7:53–8:11]?  Is the doctrine of the Trinity explicitly taught in the New Testament [1 John 5:7–8]?  Is Jesus actually called “the unique God” there [John 1:18]?  Does the New Testament indicate that even the Son of God himself does not know when the end will come [Matt 24:36]?  The questions go on and on, and all of them are related to how one resolves difficulties in the manuscript tradition as it has come down to us. </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a:t>
            </a:r>
            <a:r>
              <a:rPr lang="en-US" sz="1800" i="1" dirty="0" smtClean="0">
                <a:solidFill>
                  <a:schemeClr val="accent3">
                    <a:lumMod val="60000"/>
                    <a:lumOff val="40000"/>
                  </a:schemeClr>
                </a:solidFill>
                <a:effectLst>
                  <a:outerShdw blurRad="38100" dist="38100" dir="2700000" algn="tl">
                    <a:srgbClr val="000000">
                      <a:alpha val="43137"/>
                    </a:srgbClr>
                  </a:outerShdw>
                </a:effectLst>
              </a:rPr>
              <a:t>Misquoting Jesus</a:t>
            </a:r>
            <a:r>
              <a:rPr lang="en-US" sz="1800" dirty="0" smtClean="0">
                <a:solidFill>
                  <a:schemeClr val="accent3">
                    <a:lumMod val="60000"/>
                    <a:lumOff val="40000"/>
                  </a:schemeClr>
                </a:solidFill>
                <a:effectLst>
                  <a:outerShdw blurRad="38100" dist="38100" dir="2700000" algn="tl">
                    <a:srgbClr val="000000">
                      <a:alpha val="43137"/>
                    </a:srgbClr>
                  </a:outerShdw>
                </a:effectLst>
              </a:rPr>
              <a:t>, page 208)</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895600"/>
          </a:xfrm>
        </p:spPr>
        <p:txBody>
          <a:bodyPr anchor="t">
            <a:normAutofit fontScale="92500" lnSpcReduction="20000"/>
          </a:bodyPr>
          <a:lstStyle/>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          </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definitions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Disclaimers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Arguments for the authority of Scripture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view of the Old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provision for the New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Apostles’ authority confirmed</a:t>
            </a:r>
          </a:p>
          <a:p>
            <a:pPr marL="685800" lvl="1" indent="-228600" algn="l" eaLnBrk="1" fontAlgn="auto" hangingPunct="1">
              <a:spcAft>
                <a:spcPts val="0"/>
              </a:spcAft>
              <a:buClr>
                <a:schemeClr val="accent3"/>
              </a:buClr>
              <a:buFont typeface="Wingdings" pitchFamily="2" charset="2"/>
              <a:buChar char="Ø"/>
              <a:defRPr/>
            </a:pPr>
            <a:r>
              <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Some conclusions</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Alternative 1:</a:t>
            </a: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Jesus was correct in the view He presented about the authority of Scripture</a:t>
            </a: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t>
            </a:r>
          </a:p>
          <a:p>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Alternative 2:</a:t>
            </a: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Jesus was not correct in the view He presented about the authority of Scripture</a:t>
            </a: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t>
            </a:r>
          </a:p>
          <a:p>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Alternative 2a:   </a:t>
            </a: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Jesus did not know he was wrong about the authority of Scripture, but just believed like His contemporaries (kenosis theory)</a:t>
            </a: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a:t>
            </a:r>
          </a:p>
          <a:p>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Alternative 2b:   </a:t>
            </a: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Jesus did know he was wrong about the authority of Scripture, but said what He did because of the way His audience viewed Scripture (accommodation theory)</a:t>
            </a:r>
          </a:p>
          <a:p>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32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Is it compatible with intellectual integrity to accept the unique authority of Scripture when so many residual problems [literary, historical, theological, and moral] remain?  Yes, indeed it is.</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3600" smtClean="0">
                <a:effectLst>
                  <a:outerShdw blurRad="38100" dist="38100" dir="2700000" algn="tl">
                    <a:srgbClr val="000000">
                      <a:alpha val="43137"/>
                    </a:srgbClr>
                  </a:outerShdw>
                </a:effectLst>
                <a:latin typeface="Adobe Caslon Pro" pitchFamily="18" charset="0"/>
              </a:rPr>
              <a:t>You call me Teacher and Lord, and you are right, for so I am. </a:t>
            </a:r>
            <a:endParaRPr lang="en-US" sz="3600" dirty="0" smtClean="0">
              <a:effectLst>
                <a:outerShdw blurRad="38100" dist="38100" dir="2700000" algn="tl">
                  <a:srgbClr val="000000">
                    <a:alpha val="43137"/>
                  </a:srgbClr>
                </a:outerShdw>
              </a:effectLst>
              <a:latin typeface="Adobe Caslon Pro" pitchFamily="18" charset="0"/>
            </a:endParaRPr>
          </a:p>
          <a:p>
            <a:endParaRPr lang="en-US" sz="1800" dirty="0" smtClean="0">
              <a:effectLst>
                <a:outerShdw blurRad="38100" dist="38100" dir="2700000" algn="tl">
                  <a:srgbClr val="000000">
                    <a:alpha val="43137"/>
                  </a:srgbClr>
                </a:outerShdw>
              </a:effectLst>
              <a:latin typeface="Adobe Caslon Pro" pitchFamily="18" charset="0"/>
            </a:endParaRPr>
          </a:p>
          <a:p>
            <a:r>
              <a:rPr lang="x-none" sz="1800" smtClean="0">
                <a:effectLst>
                  <a:outerShdw blurRad="38100" dist="38100" dir="2700000" algn="tl">
                    <a:srgbClr val="000000">
                      <a:alpha val="43137"/>
                    </a:srgbClr>
                  </a:outerShdw>
                </a:effectLst>
                <a:latin typeface="Adobe Caslon Pro" pitchFamily="18" charset="0"/>
              </a:rPr>
              <a:t>(John 13:13 ESV)</a:t>
            </a:r>
            <a:endParaRPr lang="en-US" sz="1800" dirty="0" smtClean="0">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3200" i="1" smtClean="0">
                <a:solidFill>
                  <a:schemeClr val="accent3">
                    <a:lumMod val="60000"/>
                    <a:lumOff val="40000"/>
                  </a:schemeClr>
                </a:solidFill>
                <a:latin typeface="Adobe Caslon Pro" pitchFamily="18" charset="0"/>
              </a:rPr>
              <a:t>If Jesus Christ is truly out teacher and our Lord, we are under both His instruction and His authority.  We must therefore bring our mind into subjection to Him as our teacher and our will into subjection to Him as our Lord.  We have no liberty to disagree with Him or to disobey him.</a:t>
            </a:r>
            <a:endParaRPr lang="en-US" sz="3200" i="1" dirty="0" smtClean="0">
              <a:solidFill>
                <a:schemeClr val="accent3">
                  <a:lumMod val="60000"/>
                  <a:lumOff val="40000"/>
                </a:schemeClr>
              </a:solidFill>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endParaRPr lang="en-US" dirty="0"/>
          </a:p>
        </p:txBody>
      </p:sp>
      <p:pic>
        <p:nvPicPr>
          <p:cNvPr id="1026" name="Picture 2" descr="File:Dan Brown bookjacket cropped.jpg">
            <a:hlinkClick r:id="rId3"/>
          </p:cNvPr>
          <p:cNvPicPr>
            <a:picLocks noChangeAspect="1" noChangeArrowheads="1"/>
          </p:cNvPicPr>
          <p:nvPr/>
        </p:nvPicPr>
        <p:blipFill>
          <a:blip r:embed="rId4" cstate="print"/>
          <a:srcRect/>
          <a:stretch>
            <a:fillRect/>
          </a:stretch>
        </p:blipFill>
        <p:spPr bwMode="auto">
          <a:xfrm>
            <a:off x="2743200" y="14705"/>
            <a:ext cx="3657600" cy="511409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endParaRPr lang="en-US" dirty="0"/>
          </a:p>
        </p:txBody>
      </p:sp>
      <p:pic>
        <p:nvPicPr>
          <p:cNvPr id="2050" name="Picture 2" descr="File:DaVinciCode.jpg">
            <a:hlinkClick r:id="rId3"/>
          </p:cNvPr>
          <p:cNvPicPr>
            <a:picLocks noChangeAspect="1" noChangeArrowheads="1"/>
          </p:cNvPicPr>
          <p:nvPr/>
        </p:nvPicPr>
        <p:blipFill>
          <a:blip r:embed="rId4" cstate="print"/>
          <a:srcRect/>
          <a:stretch>
            <a:fillRect/>
          </a:stretch>
        </p:blipFill>
        <p:spPr bwMode="auto">
          <a:xfrm>
            <a:off x="2857500" y="8029"/>
            <a:ext cx="3429000" cy="512744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dirty="0" smtClean="0">
                <a:solidFill>
                  <a:schemeClr val="accent3">
                    <a:lumMod val="60000"/>
                    <a:lumOff val="40000"/>
                  </a:schemeClr>
                </a:solidFill>
                <a:effectLst>
                  <a:outerShdw blurRad="38100" dist="38100" dir="2700000" algn="tl">
                    <a:srgbClr val="000000">
                      <a:alpha val="43137"/>
                    </a:srgbClr>
                  </a:outerShdw>
                </a:effectLst>
              </a:rPr>
              <a:t>          {1}“At [the Council of Nicea in 325 A.D.],” [religious historian Sir Leigh] Teabing said, “many aspects of Christianity were debated and voted upon―the date of Easter, the role of the bishops, the administration of sacraments, and, of course, the </a:t>
            </a:r>
            <a:r>
              <a:rPr lang="en-US" i="1" dirty="0" smtClean="0">
                <a:solidFill>
                  <a:schemeClr val="accent3">
                    <a:lumMod val="60000"/>
                    <a:lumOff val="40000"/>
                  </a:schemeClr>
                </a:solidFill>
                <a:effectLst>
                  <a:outerShdw blurRad="38100" dist="38100" dir="2700000" algn="tl">
                    <a:srgbClr val="000000">
                      <a:alpha val="43137"/>
                    </a:srgbClr>
                  </a:outerShdw>
                </a:effectLst>
              </a:rPr>
              <a:t>divinity</a:t>
            </a:r>
            <a:r>
              <a:rPr lang="en-US" dirty="0" smtClean="0">
                <a:solidFill>
                  <a:schemeClr val="accent3">
                    <a:lumMod val="60000"/>
                    <a:lumOff val="40000"/>
                  </a:schemeClr>
                </a:solidFill>
                <a:effectLst>
                  <a:outerShdw blurRad="38100" dist="38100" dir="2700000" algn="tl">
                    <a:srgbClr val="000000">
                      <a:alpha val="43137"/>
                    </a:srgbClr>
                  </a:outerShdw>
                </a:effectLst>
              </a:rPr>
              <a:t> of Jesus.”</a:t>
            </a:r>
          </a:p>
          <a:p>
            <a:r>
              <a:rPr lang="en-US" dirty="0" smtClean="0">
                <a:solidFill>
                  <a:schemeClr val="accent3">
                    <a:lumMod val="60000"/>
                    <a:lumOff val="40000"/>
                  </a:schemeClr>
                </a:solidFill>
                <a:effectLst>
                  <a:outerShdw blurRad="38100" dist="38100" dir="2700000" algn="tl">
                    <a:srgbClr val="000000">
                      <a:alpha val="43137"/>
                    </a:srgbClr>
                  </a:outerShdw>
                </a:effectLst>
              </a:rPr>
              <a:t>          [Sophie] “I don’t follow.  His divinity?”</a:t>
            </a:r>
          </a:p>
          <a:p>
            <a:r>
              <a:rPr lang="en-US" dirty="0" smtClean="0">
                <a:solidFill>
                  <a:schemeClr val="accent3">
                    <a:lumMod val="60000"/>
                    <a:lumOff val="40000"/>
                  </a:schemeClr>
                </a:solidFill>
                <a:effectLst>
                  <a:outerShdw blurRad="38100" dist="38100" dir="2700000" algn="tl">
                    <a:srgbClr val="000000">
                      <a:alpha val="43137"/>
                    </a:srgbClr>
                  </a:outerShdw>
                </a:effectLst>
              </a:rPr>
              <a:t>          “My dear, Teabing declared, “until </a:t>
            </a:r>
            <a:r>
              <a:rPr lang="en-US" i="1" dirty="0" smtClean="0">
                <a:solidFill>
                  <a:schemeClr val="accent3">
                    <a:lumMod val="60000"/>
                    <a:lumOff val="40000"/>
                  </a:schemeClr>
                </a:solidFill>
                <a:effectLst>
                  <a:outerShdw blurRad="38100" dist="38100" dir="2700000" algn="tl">
                    <a:srgbClr val="000000">
                      <a:alpha val="43137"/>
                    </a:srgbClr>
                  </a:outerShdw>
                </a:effectLst>
              </a:rPr>
              <a:t>that</a:t>
            </a:r>
            <a:r>
              <a:rPr lang="en-US" dirty="0" smtClean="0">
                <a:solidFill>
                  <a:schemeClr val="accent3">
                    <a:lumMod val="60000"/>
                    <a:lumOff val="40000"/>
                  </a:schemeClr>
                </a:solidFill>
                <a:effectLst>
                  <a:outerShdw blurRad="38100" dist="38100" dir="2700000" algn="tl">
                    <a:srgbClr val="000000">
                      <a:alpha val="43137"/>
                    </a:srgbClr>
                  </a:outerShdw>
                </a:effectLst>
              </a:rPr>
              <a:t> moment in history, Jesus was viewed by His followers as a mortal prophet … a great and powerful man but a </a:t>
            </a:r>
            <a:r>
              <a:rPr lang="en-US" i="1" dirty="0" smtClean="0">
                <a:solidFill>
                  <a:schemeClr val="accent3">
                    <a:lumMod val="60000"/>
                    <a:lumOff val="40000"/>
                  </a:schemeClr>
                </a:solidFill>
                <a:effectLst>
                  <a:outerShdw blurRad="38100" dist="38100" dir="2700000" algn="tl">
                    <a:srgbClr val="000000">
                      <a:alpha val="43137"/>
                    </a:srgbClr>
                  </a:outerShdw>
                </a:effectLst>
              </a:rPr>
              <a:t>man</a:t>
            </a:r>
            <a:r>
              <a:rPr lang="en-US" dirty="0" smtClean="0">
                <a:solidFill>
                  <a:schemeClr val="accent3">
                    <a:lumMod val="60000"/>
                    <a:lumOff val="40000"/>
                  </a:schemeClr>
                </a:solidFill>
                <a:effectLst>
                  <a:outerShdw blurRad="38100" dist="38100" dir="2700000" algn="tl">
                    <a:srgbClr val="000000">
                      <a:alpha val="43137"/>
                    </a:srgbClr>
                  </a:outerShdw>
                </a:effectLst>
              </a:rPr>
              <a:t> nonetheless.  A mortal.”</a:t>
            </a:r>
          </a:p>
          <a:p>
            <a:r>
              <a:rPr lang="en-US" dirty="0" smtClean="0">
                <a:solidFill>
                  <a:schemeClr val="accent3">
                    <a:lumMod val="60000"/>
                    <a:lumOff val="40000"/>
                  </a:schemeClr>
                </a:solidFill>
                <a:effectLst>
                  <a:outerShdw blurRad="38100" dist="38100" dir="2700000" algn="tl">
                    <a:srgbClr val="000000">
                      <a:alpha val="43137"/>
                    </a:srgbClr>
                  </a:outerShdw>
                </a:effectLst>
              </a:rPr>
              <a:t>          “Not the son of God?”</a:t>
            </a:r>
          </a:p>
          <a:p>
            <a:r>
              <a:rPr lang="en-US" dirty="0" smtClean="0">
                <a:solidFill>
                  <a:schemeClr val="accent3">
                    <a:lumMod val="60000"/>
                    <a:lumOff val="40000"/>
                  </a:schemeClr>
                </a:solidFill>
                <a:effectLst>
                  <a:outerShdw blurRad="38100" dist="38100" dir="2700000" algn="tl">
                    <a:srgbClr val="000000">
                      <a:alpha val="43137"/>
                    </a:srgbClr>
                  </a:outerShdw>
                </a:effectLst>
              </a:rPr>
              <a:t>          “Right,” Teabing said.  “Jesus establishment as ‘the Son of God’ was officially proposed and voted on by the Council of Nicea.”</a:t>
            </a:r>
          </a:p>
          <a:p>
            <a:r>
              <a:rPr lang="en-US" dirty="0" smtClean="0">
                <a:solidFill>
                  <a:schemeClr val="accent3">
                    <a:lumMod val="60000"/>
                    <a:lumOff val="40000"/>
                  </a:schemeClr>
                </a:solidFill>
                <a:effectLst>
                  <a:outerShdw blurRad="38100" dist="38100" dir="2700000" algn="tl">
                    <a:srgbClr val="000000">
                      <a:alpha val="43137"/>
                    </a:srgbClr>
                  </a:outerShdw>
                </a:effectLst>
              </a:rPr>
              <a:t>          “Hold on.  You’re saying that Jesus’ divinity was the result of a </a:t>
            </a:r>
            <a:r>
              <a:rPr lang="en-US" i="1" dirty="0" smtClean="0">
                <a:solidFill>
                  <a:schemeClr val="accent3">
                    <a:lumMod val="60000"/>
                    <a:lumOff val="40000"/>
                  </a:schemeClr>
                </a:solidFill>
                <a:effectLst>
                  <a:outerShdw blurRad="38100" dist="38100" dir="2700000" algn="tl">
                    <a:srgbClr val="000000">
                      <a:alpha val="43137"/>
                    </a:srgbClr>
                  </a:outerShdw>
                </a:effectLst>
              </a:rPr>
              <a:t>vote</a:t>
            </a:r>
            <a:r>
              <a:rPr lang="en-US" dirty="0" smtClean="0">
                <a:solidFill>
                  <a:schemeClr val="accent3">
                    <a:lumMod val="60000"/>
                    <a:lumOff val="40000"/>
                  </a:schemeClr>
                </a:solidFill>
                <a:effectLst>
                  <a:outerShdw blurRad="38100" dist="38100" dir="2700000" algn="tl">
                    <a:srgbClr val="000000">
                      <a:alpha val="43137"/>
                    </a:srgbClr>
                  </a:outerShdw>
                </a:effectLst>
              </a:rPr>
              <a:t>?”</a:t>
            </a:r>
          </a:p>
          <a:p>
            <a:r>
              <a:rPr lang="en-US" dirty="0" smtClean="0">
                <a:solidFill>
                  <a:schemeClr val="accent3">
                    <a:lumMod val="60000"/>
                    <a:lumOff val="40000"/>
                  </a:schemeClr>
                </a:solidFill>
                <a:effectLst>
                  <a:outerShdw blurRad="38100" dist="38100" dir="2700000" algn="tl">
                    <a:srgbClr val="000000">
                      <a:alpha val="43137"/>
                    </a:srgbClr>
                  </a:outerShdw>
                </a:effectLst>
              </a:rPr>
              <a:t>          “A relatively close one at that,” Teabing added.  </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a:t>
            </a:r>
            <a:r>
              <a:rPr lang="en-US" sz="1800" i="1" dirty="0" smtClean="0">
                <a:solidFill>
                  <a:schemeClr val="accent3">
                    <a:lumMod val="60000"/>
                    <a:lumOff val="40000"/>
                  </a:schemeClr>
                </a:solidFill>
                <a:effectLst>
                  <a:outerShdw blurRad="38100" dist="38100" dir="2700000" algn="tl">
                    <a:srgbClr val="000000">
                      <a:alpha val="43137"/>
                    </a:srgbClr>
                  </a:outerShdw>
                </a:effectLst>
              </a:rPr>
              <a:t>The Da Vinci Code</a:t>
            </a:r>
            <a:r>
              <a:rPr lang="en-US" sz="1800" dirty="0" smtClean="0">
                <a:solidFill>
                  <a:schemeClr val="accent3">
                    <a:lumMod val="60000"/>
                    <a:lumOff val="40000"/>
                  </a:schemeClr>
                </a:solidFill>
                <a:effectLst>
                  <a:outerShdw blurRad="38100" dist="38100" dir="2700000" algn="tl">
                    <a:srgbClr val="000000">
                      <a:alpha val="43137"/>
                    </a:srgbClr>
                  </a:outerShdw>
                </a:effectLst>
              </a:rPr>
              <a:t>, page 233)</a:t>
            </a:r>
          </a:p>
          <a:p>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400" dirty="0" smtClean="0">
                <a:solidFill>
                  <a:schemeClr val="accent3">
                    <a:lumMod val="60000"/>
                    <a:lumOff val="40000"/>
                  </a:schemeClr>
                </a:solidFill>
              </a:rPr>
              <a:t>          {2}Understandably, [Jesus’] life was recorded by thousands of followers across the land …</a:t>
            </a:r>
          </a:p>
          <a:p>
            <a:r>
              <a:rPr lang="en-US" sz="2400" dirty="0" smtClean="0">
                <a:solidFill>
                  <a:schemeClr val="accent3">
                    <a:lumMod val="60000"/>
                    <a:lumOff val="40000"/>
                  </a:schemeClr>
                </a:solidFill>
              </a:rPr>
              <a:t>          “More than </a:t>
            </a:r>
            <a:r>
              <a:rPr lang="en-US" sz="2400" i="1" dirty="0" smtClean="0">
                <a:solidFill>
                  <a:schemeClr val="accent3">
                    <a:lumMod val="60000"/>
                    <a:lumOff val="40000"/>
                  </a:schemeClr>
                </a:solidFill>
              </a:rPr>
              <a:t>eighty</a:t>
            </a:r>
            <a:r>
              <a:rPr lang="en-US" sz="2400" dirty="0" smtClean="0">
                <a:solidFill>
                  <a:schemeClr val="accent3">
                    <a:lumMod val="60000"/>
                    <a:lumOff val="40000"/>
                  </a:schemeClr>
                </a:solidFill>
              </a:rPr>
              <a:t> gospels were considered for the New Testament, and yet only a relatively few were chosen for inclusion―Matthew, Mark, Luke, and John among them.</a:t>
            </a:r>
          </a:p>
          <a:p>
            <a:r>
              <a:rPr lang="en-US" sz="2400" dirty="0" smtClean="0">
                <a:solidFill>
                  <a:schemeClr val="accent3">
                    <a:lumMod val="60000"/>
                    <a:lumOff val="40000"/>
                  </a:schemeClr>
                </a:solidFill>
              </a:rPr>
              <a:t>          “Who chose which gospels to include?” Sophie asked.</a:t>
            </a:r>
          </a:p>
          <a:p>
            <a:r>
              <a:rPr lang="en-US" sz="2400" dirty="0" smtClean="0">
                <a:solidFill>
                  <a:schemeClr val="accent3">
                    <a:lumMod val="60000"/>
                    <a:lumOff val="40000"/>
                  </a:schemeClr>
                </a:solidFill>
              </a:rPr>
              <a:t>          “Aha!” Teabing burst with enthusiasm.  “The fundamental irony of Christianity!  The Bible, as we know it today, was collated by the pagan Roman emperor Constantine the Great” </a:t>
            </a:r>
            <a:br>
              <a:rPr lang="en-US" sz="2400" dirty="0" smtClean="0">
                <a:solidFill>
                  <a:schemeClr val="accent3">
                    <a:lumMod val="60000"/>
                    <a:lumOff val="40000"/>
                  </a:schemeClr>
                </a:solidFill>
              </a:rPr>
            </a:br>
            <a:r>
              <a:rPr lang="en-US" sz="1800" dirty="0" smtClean="0">
                <a:solidFill>
                  <a:schemeClr val="accent3">
                    <a:lumMod val="60000"/>
                    <a:lumOff val="40000"/>
                  </a:schemeClr>
                </a:solidFill>
              </a:rPr>
              <a:t>(</a:t>
            </a:r>
            <a:r>
              <a:rPr lang="en-US" sz="1800" i="1" dirty="0" smtClean="0">
                <a:solidFill>
                  <a:schemeClr val="accent3">
                    <a:lumMod val="60000"/>
                    <a:lumOff val="40000"/>
                  </a:schemeClr>
                </a:solidFill>
              </a:rPr>
              <a:t>The Da Vinci Code</a:t>
            </a:r>
            <a:r>
              <a:rPr lang="en-US" sz="1800" dirty="0" smtClean="0">
                <a:solidFill>
                  <a:schemeClr val="accent3">
                    <a:lumMod val="60000"/>
                    <a:lumOff val="40000"/>
                  </a:schemeClr>
                </a:solidFill>
              </a:rPr>
              <a:t>, page 231)</a:t>
            </a:r>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9083</TotalTime>
  <Words>870</Words>
  <Application>Microsoft Office PowerPoint</Application>
  <PresentationFormat>On-screen Show (16:9)</PresentationFormat>
  <Paragraphs>140</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Times New Roman</vt:lpstr>
      <vt:lpstr>Tahoma</vt:lpstr>
      <vt:lpstr>Wingdings</vt:lpstr>
      <vt:lpstr>Adobe Caslon Pro</vt:lpstr>
      <vt:lpstr>Corbel</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729</cp:revision>
  <dcterms:created xsi:type="dcterms:W3CDTF">2010-01-20T03:08:51Z</dcterms:created>
  <dcterms:modified xsi:type="dcterms:W3CDTF">2010-09-04T17:22:20Z</dcterms:modified>
</cp:coreProperties>
</file>