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7"/>
  </p:notesMasterIdLst>
  <p:sldIdLst>
    <p:sldId id="318" r:id="rId2"/>
    <p:sldId id="428" r:id="rId3"/>
    <p:sldId id="440" r:id="rId4"/>
    <p:sldId id="430" r:id="rId5"/>
    <p:sldId id="442" r:id="rId6"/>
    <p:sldId id="436" r:id="rId7"/>
    <p:sldId id="443" r:id="rId8"/>
    <p:sldId id="431" r:id="rId9"/>
    <p:sldId id="433" r:id="rId10"/>
    <p:sldId id="434" r:id="rId11"/>
    <p:sldId id="435" r:id="rId12"/>
    <p:sldId id="437" r:id="rId13"/>
    <p:sldId id="438" r:id="rId14"/>
    <p:sldId id="439" r:id="rId15"/>
    <p:sldId id="429" r:id="rId16"/>
  </p:sldIdLst>
  <p:sldSz cx="9144000" cy="5143500" type="screen16x9"/>
  <p:notesSz cx="6858000" cy="9144000"/>
  <p:embeddedFontLst>
    <p:embeddedFont>
      <p:font typeface="Tahoma" pitchFamily="34" charset="0"/>
      <p:regular r:id="rId18"/>
      <p:bold r:id="rId19"/>
    </p:embeddedFont>
    <p:embeddedFont>
      <p:font typeface="Corbel" pitchFamily="34" charset="0"/>
      <p:regular r:id="rId20"/>
      <p:bold r:id="rId21"/>
      <p:italic r:id="rId22"/>
      <p:boldItalic r:id="rId23"/>
    </p:embeddedFont>
    <p:embeddedFont>
      <p:font typeface="Calibri" pitchFamily="34" charset="0"/>
      <p:regular r:id="rId24"/>
      <p:bold r:id="rId25"/>
      <p:italic r:id="rId26"/>
      <p:boldItalic r:id="rId27"/>
    </p:embeddedFont>
    <p:embeddedFont>
      <p:font typeface="Wingdings 2" pitchFamily="18" charset="2"/>
      <p:regular r:id="rId28"/>
    </p:embeddedFont>
    <p:embeddedFont>
      <p:font typeface="Wingdings 3" pitchFamily="18" charset="2"/>
      <p:regular r:id="rId29"/>
    </p:embeddedFont>
    <p:embeddedFont>
      <p:font typeface="Consolas" pitchFamily="49" charset="0"/>
      <p:regular r:id="rId30"/>
      <p:bold r:id="rId31"/>
      <p:italic r:id="rId32"/>
      <p:boldItalic r:id="rId3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9933"/>
    <a:srgbClr val="FF9900"/>
    <a:srgbClr val="FFFF99"/>
    <a:srgbClr val="FFFF66"/>
    <a:srgbClr val="E3E8F4"/>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7" autoAdjust="0"/>
    <p:restoredTop sz="78941" autoAdjust="0"/>
  </p:normalViewPr>
  <p:slideViewPr>
    <p:cSldViewPr>
      <p:cViewPr varScale="1">
        <p:scale>
          <a:sx n="139" d="100"/>
          <a:sy n="139" d="100"/>
        </p:scale>
        <p:origin x="-108" y="-222"/>
      </p:cViewPr>
      <p:guideLst>
        <p:guide orient="horz" pos="1620"/>
        <p:guide pos="2880"/>
      </p:guideLst>
    </p:cSldViewPr>
  </p:slideViewPr>
  <p:outlineViewPr>
    <p:cViewPr>
      <p:scale>
        <a:sx n="33" d="100"/>
        <a:sy n="33" d="100"/>
      </p:scale>
      <p:origin x="42" y="73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8/14/2010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8/14/2010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8/14/2010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8/14/2010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8/14/2010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8/14/2010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8/14/2010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8/14/2010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8/14/2010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8/14/2010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8/14/2010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8/14/2010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8/14/2010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split orient="vert"/>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895600"/>
          </a:xfrm>
        </p:spPr>
        <p:txBody>
          <a:bodyPr anchor="t">
            <a:normAutofit fontScale="92500" lnSpcReduction="10000"/>
          </a:bodyPr>
          <a:lstStyle/>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          </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6.     </a:t>
            </a:r>
            <a:r>
              <a:rPr lang="en-US" sz="28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Authority of the Bible</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Three definitions</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Three Disclaimers</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Arguments for the authority of Scripture</a:t>
            </a:r>
          </a:p>
          <a:p>
            <a:pPr marL="685800" lvl="1" indent="-228600" algn="l" eaLnBrk="1" fontAlgn="auto" hangingPunct="1">
              <a:spcAft>
                <a:spcPts val="0"/>
              </a:spcAft>
              <a:buClr>
                <a:schemeClr val="accent3"/>
              </a:buClr>
              <a:buFont typeface="Wingdings" pitchFamily="2" charset="2"/>
              <a:buChar char="q"/>
              <a:defRPr/>
            </a:pPr>
            <a:r>
              <a:rPr lang="en-US" sz="17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Christ’s view of the Old Testament</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Christ’s provision for the New Testament</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Apostles’ authority confirmed</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Some conclusions</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7.     The Interpretation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8.     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209550"/>
            <a:ext cx="8382000"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And he said to them, “O foolish ones, and slow of heart to believe all that the prophets have spoken!</a:t>
            </a:r>
            <a:r>
              <a:rPr lang="x-none" sz="2400" b="1" smtClean="0">
                <a:effectLst>
                  <a:outerShdw blurRad="38100" dist="38100" dir="2700000" algn="tl">
                    <a:srgbClr val="000000">
                      <a:alpha val="43137"/>
                    </a:srgbClr>
                  </a:outerShdw>
                </a:effectLst>
                <a:latin typeface="Adobe Caslon Pro" pitchFamily="18" charset="0"/>
              </a:rPr>
              <a:t> </a:t>
            </a:r>
            <a:r>
              <a:rPr lang="x-none" sz="2400" smtClean="0">
                <a:effectLst>
                  <a:outerShdw blurRad="38100" dist="38100" dir="2700000" algn="tl">
                    <a:srgbClr val="000000">
                      <a:alpha val="43137"/>
                    </a:srgbClr>
                  </a:outerShdw>
                </a:effectLst>
                <a:latin typeface="Adobe Caslon Pro" pitchFamily="18" charset="0"/>
              </a:rPr>
              <a:t>Was it not necessary that the Christ should suffer these things and enter into his glory? </a:t>
            </a:r>
            <a:r>
              <a:rPr lang="en-US" dirty="0" smtClean="0">
                <a:effectLst>
                  <a:outerShdw blurRad="38100" dist="38100" dir="2700000" algn="tl">
                    <a:srgbClr val="000000">
                      <a:alpha val="43137"/>
                    </a:srgbClr>
                  </a:outerShdw>
                </a:effectLst>
                <a:latin typeface="Adobe Caslon Pro" pitchFamily="18" charset="0"/>
              </a:rPr>
              <a:t/>
            </a:r>
            <a:br>
              <a:rPr lang="en-US"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(Luke 24:25, 26 ESV)</a:t>
            </a:r>
            <a:endParaRPr lang="en-US" dirty="0" smtClean="0">
              <a:effectLst>
                <a:outerShdw blurRad="38100" dist="38100" dir="2700000" algn="tl">
                  <a:srgbClr val="000000">
                    <a:alpha val="43137"/>
                  </a:srgbClr>
                </a:outerShdw>
              </a:effectLst>
              <a:latin typeface="Adobe Caslon Pro" pitchFamily="18" charset="0"/>
            </a:endParaRPr>
          </a:p>
          <a:p>
            <a:endParaRPr lang="en-US" dirty="0" smtClean="0">
              <a:effectLst>
                <a:outerShdw blurRad="38100" dist="38100" dir="2700000" algn="tl">
                  <a:srgbClr val="000000">
                    <a:alpha val="43137"/>
                  </a:srgbClr>
                </a:outerShdw>
              </a:effectLst>
              <a:latin typeface="Adobe Caslon Pro" pitchFamily="18" charset="0"/>
            </a:endParaRPr>
          </a:p>
          <a:p>
            <a:r>
              <a:rPr lang="en-US" sz="2400" dirty="0" smtClean="0">
                <a:effectLst>
                  <a:outerShdw blurRad="38100" dist="38100" dir="2700000" algn="tl">
                    <a:srgbClr val="000000">
                      <a:alpha val="43137"/>
                    </a:srgbClr>
                  </a:outerShdw>
                </a:effectLst>
                <a:latin typeface="Adobe Caslon Pro" pitchFamily="18" charset="0"/>
              </a:rPr>
              <a:t>… everything written about me in the Law of Moses and the Prophets and the Psalms must be fulfilled.”  Then he opened their minds to understand the Scriptures, and said to them, “Thus it is written, that the Christ should suffer and on the third day rise from the dead, and that repentance and forgiveness of sins should be proclaimed in his name to all nations, beginning from Jerusalem. You are witnesses of these things. ” </a:t>
            </a:r>
            <a:r>
              <a:rPr lang="en-US" dirty="0" smtClean="0">
                <a:effectLst>
                  <a:outerShdw blurRad="38100" dist="38100" dir="2700000" algn="tl">
                    <a:srgbClr val="000000">
                      <a:alpha val="43137"/>
                    </a:srgbClr>
                  </a:outerShdw>
                </a:effectLst>
                <a:latin typeface="Adobe Caslon Pro" pitchFamily="18" charset="0"/>
              </a:rPr>
              <a:t/>
            </a:r>
            <a:br>
              <a:rPr lang="en-US" dirty="0" smtClean="0">
                <a:effectLst>
                  <a:outerShdw blurRad="38100" dist="38100" dir="2700000" algn="tl">
                    <a:srgbClr val="000000">
                      <a:alpha val="43137"/>
                    </a:srgbClr>
                  </a:outerShdw>
                </a:effectLst>
                <a:latin typeface="Adobe Caslon Pro" pitchFamily="18" charset="0"/>
              </a:rPr>
            </a:br>
            <a:r>
              <a:rPr lang="en-US" dirty="0" smtClean="0">
                <a:effectLst>
                  <a:outerShdw blurRad="38100" dist="38100" dir="2700000" algn="tl">
                    <a:srgbClr val="000000">
                      <a:alpha val="43137"/>
                    </a:srgbClr>
                  </a:outerShdw>
                </a:effectLst>
                <a:latin typeface="Adobe Caslon Pro" pitchFamily="18" charset="0"/>
              </a:rPr>
              <a:t>(Luke 24:44b-48 ESV)</a:t>
            </a:r>
          </a:p>
          <a:p>
            <a:endParaRPr lang="en-US" sz="20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666750"/>
            <a:ext cx="8382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[Jesus] said to him, “What is written in the Law? How do you read it?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(Luke 10:26 ESV)</a:t>
            </a:r>
            <a:endParaRPr lang="en-US"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Have you not read this Scripture: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(Mark 12:10a ESV)</a:t>
            </a:r>
            <a:endParaRPr lang="en-US" dirty="0" smtClean="0">
              <a:effectLst>
                <a:outerShdw blurRad="38100" dist="38100" dir="2700000" algn="tl">
                  <a:srgbClr val="000000">
                    <a:alpha val="43137"/>
                  </a:srgbClr>
                </a:outerShdw>
              </a:effectLst>
              <a:latin typeface="Adobe Caslon Pro" pitchFamily="18" charset="0"/>
            </a:endParaRPr>
          </a:p>
          <a:p>
            <a:endParaRPr lang="en-US" sz="20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541170"/>
            <a:ext cx="838200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And he said to them, “You have a fine way of rejecting the commandment of God in order to establish your tradition! …</a:t>
            </a:r>
            <a:r>
              <a:rPr lang="x-none" sz="2400" b="1" smtClean="0">
                <a:effectLst>
                  <a:outerShdw blurRad="38100" dist="38100" dir="2700000" algn="tl">
                    <a:srgbClr val="000000">
                      <a:alpha val="43137"/>
                    </a:srgbClr>
                  </a:outerShdw>
                </a:effectLst>
                <a:latin typeface="Adobe Caslon Pro" pitchFamily="18" charset="0"/>
              </a:rPr>
              <a:t> </a:t>
            </a:r>
            <a:r>
              <a:rPr lang="x-none" sz="2400" smtClean="0">
                <a:effectLst>
                  <a:outerShdw blurRad="38100" dist="38100" dir="2700000" algn="tl">
                    <a:srgbClr val="000000">
                      <a:alpha val="43137"/>
                    </a:srgbClr>
                  </a:outerShdw>
                </a:effectLst>
                <a:latin typeface="Adobe Caslon Pro" pitchFamily="18" charset="0"/>
              </a:rPr>
              <a:t>thus making void the word of God by your tradition that you have handed down. And many such things you do.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(Mark 7:9, 13 ESV)</a:t>
            </a:r>
            <a:endParaRPr lang="en-US"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Jesus said to them, “Is this not the reason you are wrong, because you know neither the Scriptures nor the power of God?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(Mark 12:24 ESV)</a:t>
            </a:r>
            <a:endParaRPr lang="en-US" dirty="0" smtClean="0">
              <a:effectLst>
                <a:outerShdw blurRad="38100" dist="38100" dir="2700000" algn="tl">
                  <a:srgbClr val="000000">
                    <a:alpha val="43137"/>
                  </a:srgbClr>
                </a:outerShdw>
              </a:effectLst>
              <a:latin typeface="Adobe Caslon Pro" pitchFamily="18" charset="0"/>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602725"/>
            <a:ext cx="8382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800" smtClean="0">
                <a:effectLst>
                  <a:outerShdw blurRad="38100" dist="38100" dir="2700000" algn="tl">
                    <a:srgbClr val="000000">
                      <a:alpha val="43137"/>
                    </a:srgbClr>
                  </a:outerShdw>
                </a:effectLst>
                <a:latin typeface="Adobe Caslon Pro" pitchFamily="18" charset="0"/>
              </a:rPr>
              <a:t>Scripture cannot be broken </a:t>
            </a:r>
            <a:r>
              <a:rPr lang="en-US" sz="2800" dirty="0" smtClean="0">
                <a:effectLst>
                  <a:outerShdw blurRad="38100" dist="38100" dir="2700000" algn="tl">
                    <a:srgbClr val="000000">
                      <a:alpha val="43137"/>
                    </a:srgbClr>
                  </a:outerShdw>
                </a:effectLst>
                <a:latin typeface="Adobe Caslon Pro" pitchFamily="18" charset="0"/>
              </a:rPr>
              <a:t/>
            </a:r>
            <a:br>
              <a:rPr lang="en-US" sz="2800"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(John 10:35b ESV)</a:t>
            </a:r>
            <a:endParaRPr lang="en-US" dirty="0" smtClean="0">
              <a:effectLst>
                <a:outerShdw blurRad="38100" dist="38100" dir="2700000" algn="tl">
                  <a:srgbClr val="000000">
                    <a:alpha val="43137"/>
                  </a:srgbClr>
                </a:outerShdw>
              </a:effectLst>
              <a:latin typeface="Adobe Caslon Pro" pitchFamily="18" charset="0"/>
            </a:endParaRPr>
          </a:p>
          <a:p>
            <a:r>
              <a:rPr lang="x-none" sz="2800" smtClean="0">
                <a:effectLst>
                  <a:outerShdw blurRad="38100" dist="38100" dir="2700000" algn="tl">
                    <a:srgbClr val="000000">
                      <a:alpha val="43137"/>
                    </a:srgbClr>
                  </a:outerShdw>
                </a:effectLst>
                <a:latin typeface="Adobe Caslon Pro" pitchFamily="18" charset="0"/>
              </a:rPr>
              <a:t> </a:t>
            </a:r>
            <a:endParaRPr lang="en-US" sz="2800" dirty="0" smtClean="0">
              <a:effectLst>
                <a:outerShdw blurRad="38100" dist="38100" dir="2700000" algn="tl">
                  <a:srgbClr val="000000">
                    <a:alpha val="43137"/>
                  </a:srgbClr>
                </a:outerShdw>
              </a:effectLst>
              <a:latin typeface="Adobe Caslon Pro" pitchFamily="18" charset="0"/>
            </a:endParaRPr>
          </a:p>
          <a:p>
            <a:r>
              <a:rPr lang="x-none" sz="2800" smtClean="0">
                <a:effectLst>
                  <a:outerShdw blurRad="38100" dist="38100" dir="2700000" algn="tl">
                    <a:srgbClr val="000000">
                      <a:alpha val="43137"/>
                    </a:srgbClr>
                  </a:outerShdw>
                </a:effectLst>
                <a:latin typeface="Adobe Caslon Pro" pitchFamily="18" charset="0"/>
              </a:rPr>
              <a:t>For truly, I say to you, until heaven and earth pass away, not an iota, not a dot, will pass from the Law until all is accomplished. </a:t>
            </a:r>
            <a:r>
              <a:rPr lang="en-US" sz="2800" dirty="0" smtClean="0">
                <a:effectLst>
                  <a:outerShdw blurRad="38100" dist="38100" dir="2700000" algn="tl">
                    <a:srgbClr val="000000">
                      <a:alpha val="43137"/>
                    </a:srgbClr>
                  </a:outerShdw>
                </a:effectLst>
                <a:latin typeface="Adobe Caslon Pro" pitchFamily="18" charset="0"/>
              </a:rPr>
              <a:t/>
            </a:r>
            <a:br>
              <a:rPr lang="en-US" sz="2800"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(Matthew 5:18 ESV)</a:t>
            </a:r>
            <a:endParaRPr lang="en-US" dirty="0" smtClean="0">
              <a:effectLst>
                <a:outerShdw blurRad="38100" dist="38100" dir="2700000" algn="tl">
                  <a:srgbClr val="000000">
                    <a:alpha val="43137"/>
                  </a:srgbClr>
                </a:outerShdw>
              </a:effectLst>
              <a:latin typeface="Adobe Caslon Pro" pitchFamily="18" charset="0"/>
            </a:endParaRPr>
          </a:p>
          <a:p>
            <a:endParaRPr lang="en-US" sz="20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1956940"/>
            <a:ext cx="8382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0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graphicFrame>
        <p:nvGraphicFramePr>
          <p:cNvPr id="4" name="Table 3"/>
          <p:cNvGraphicFramePr>
            <a:graphicFrameLocks noGrp="1"/>
          </p:cNvGraphicFramePr>
          <p:nvPr/>
        </p:nvGraphicFramePr>
        <p:xfrm>
          <a:off x="990600" y="666750"/>
          <a:ext cx="7162800" cy="2595880"/>
        </p:xfrm>
        <a:graphic>
          <a:graphicData uri="http://schemas.openxmlformats.org/drawingml/2006/table">
            <a:tbl>
              <a:tblPr firstRow="1" bandRow="1">
                <a:tableStyleId>{17292A2E-F333-43FB-9621-5CBBE7FDCDCB}</a:tableStyleId>
              </a:tblPr>
              <a:tblGrid>
                <a:gridCol w="3581400"/>
                <a:gridCol w="3581400"/>
              </a:tblGrid>
              <a:tr h="370840">
                <a:tc>
                  <a:txBody>
                    <a:bodyPr/>
                    <a:lstStyle/>
                    <a:p>
                      <a:pPr marL="0" marR="0">
                        <a:spcBef>
                          <a:spcPts val="0"/>
                        </a:spcBef>
                        <a:spcAft>
                          <a:spcPts val="0"/>
                        </a:spcAft>
                      </a:pPr>
                      <a:r>
                        <a:rPr lang="x-none" sz="1600" smtClean="0"/>
                        <a:t>WHAT </a:t>
                      </a:r>
                      <a:r>
                        <a:rPr lang="x-none" sz="1600"/>
                        <a:t>HAD BEEN SAID</a:t>
                      </a:r>
                      <a:endParaRPr lang="en-US" sz="1600" dirty="0">
                        <a:latin typeface="Adobe Caslon Pro" pitchFamily="18" charset="0"/>
                        <a:ea typeface="Times New Roman"/>
                        <a:cs typeface="Times New Roman"/>
                      </a:endParaRPr>
                    </a:p>
                  </a:txBody>
                  <a:tcPr marL="68580" marR="68580" marT="0" marB="0" anchor="ctr"/>
                </a:tc>
                <a:tc>
                  <a:txBody>
                    <a:bodyPr/>
                    <a:lstStyle/>
                    <a:p>
                      <a:pPr marL="0" marR="0">
                        <a:spcBef>
                          <a:spcPts val="0"/>
                        </a:spcBef>
                        <a:spcAft>
                          <a:spcPts val="0"/>
                        </a:spcAft>
                      </a:pPr>
                      <a:r>
                        <a:rPr lang="x-none" sz="1600" smtClean="0"/>
                        <a:t>WHAT </a:t>
                      </a:r>
                      <a:r>
                        <a:rPr lang="x-none" sz="1600"/>
                        <a:t>JESUS SAYS</a:t>
                      </a:r>
                      <a:endParaRPr lang="en-US" sz="1600" dirty="0">
                        <a:latin typeface="Adobe Caslon Pro" pitchFamily="18" charset="0"/>
                        <a:ea typeface="Times New Roman"/>
                        <a:cs typeface="Times New Roman"/>
                      </a:endParaRPr>
                    </a:p>
                  </a:txBody>
                  <a:tcPr marL="68580" marR="68580" marT="0" marB="0" anchor="ctr"/>
                </a:tc>
              </a:tr>
              <a:tr h="370840">
                <a:tc>
                  <a:txBody>
                    <a:bodyPr/>
                    <a:lstStyle/>
                    <a:p>
                      <a:pPr marL="0" marR="0">
                        <a:spcBef>
                          <a:spcPts val="0"/>
                        </a:spcBef>
                        <a:spcAft>
                          <a:spcPts val="0"/>
                        </a:spcAft>
                      </a:pPr>
                      <a:r>
                        <a:rPr lang="x-none" sz="1600"/>
                        <a:t>Don’t murder</a:t>
                      </a:r>
                      <a:endParaRPr lang="en-US" sz="1600" dirty="0">
                        <a:latin typeface="Adobe Caslon Pro" pitchFamily="18" charset="0"/>
                        <a:ea typeface="Times New Roman"/>
                        <a:cs typeface="Times New Roman"/>
                      </a:endParaRPr>
                    </a:p>
                  </a:txBody>
                  <a:tcPr marL="68580" marR="68580" marT="0" marB="0" anchor="ctr"/>
                </a:tc>
                <a:tc>
                  <a:txBody>
                    <a:bodyPr/>
                    <a:lstStyle/>
                    <a:p>
                      <a:pPr marL="0" marR="0">
                        <a:spcBef>
                          <a:spcPts val="0"/>
                        </a:spcBef>
                        <a:spcAft>
                          <a:spcPts val="0"/>
                        </a:spcAft>
                      </a:pPr>
                      <a:r>
                        <a:rPr lang="x-none" sz="1600"/>
                        <a:t>Don’t even be angry</a:t>
                      </a:r>
                      <a:endParaRPr lang="en-US" sz="1600">
                        <a:latin typeface="Adobe Caslon Pro" pitchFamily="18" charset="0"/>
                        <a:ea typeface="Times New Roman"/>
                        <a:cs typeface="Times New Roman"/>
                      </a:endParaRPr>
                    </a:p>
                  </a:txBody>
                  <a:tcPr marL="68580" marR="68580" marT="0" marB="0" anchor="ctr"/>
                </a:tc>
              </a:tr>
              <a:tr h="370840">
                <a:tc>
                  <a:txBody>
                    <a:bodyPr/>
                    <a:lstStyle/>
                    <a:p>
                      <a:pPr marL="0" marR="0">
                        <a:spcBef>
                          <a:spcPts val="0"/>
                        </a:spcBef>
                        <a:spcAft>
                          <a:spcPts val="0"/>
                        </a:spcAft>
                      </a:pPr>
                      <a:r>
                        <a:rPr lang="x-none" sz="1600"/>
                        <a:t>Don’t commit adultery</a:t>
                      </a:r>
                      <a:endParaRPr lang="en-US" sz="1600" dirty="0">
                        <a:latin typeface="Adobe Caslon Pro" pitchFamily="18" charset="0"/>
                        <a:ea typeface="Times New Roman"/>
                        <a:cs typeface="Times New Roman"/>
                      </a:endParaRPr>
                    </a:p>
                  </a:txBody>
                  <a:tcPr marL="68580" marR="68580" marT="0" marB="0" anchor="ctr"/>
                </a:tc>
                <a:tc>
                  <a:txBody>
                    <a:bodyPr/>
                    <a:lstStyle/>
                    <a:p>
                      <a:pPr marL="0" marR="0">
                        <a:spcBef>
                          <a:spcPts val="0"/>
                        </a:spcBef>
                        <a:spcAft>
                          <a:spcPts val="0"/>
                        </a:spcAft>
                      </a:pPr>
                      <a:r>
                        <a:rPr lang="x-none" sz="1600"/>
                        <a:t>Don’t even lust</a:t>
                      </a:r>
                      <a:endParaRPr lang="en-US" sz="1600" dirty="0">
                        <a:latin typeface="Adobe Caslon Pro" pitchFamily="18" charset="0"/>
                        <a:ea typeface="Times New Roman"/>
                        <a:cs typeface="Times New Roman"/>
                      </a:endParaRPr>
                    </a:p>
                  </a:txBody>
                  <a:tcPr marL="68580" marR="68580" marT="0" marB="0" anchor="ctr"/>
                </a:tc>
              </a:tr>
              <a:tr h="370840">
                <a:tc>
                  <a:txBody>
                    <a:bodyPr/>
                    <a:lstStyle/>
                    <a:p>
                      <a:pPr marL="0" marR="0">
                        <a:spcBef>
                          <a:spcPts val="0"/>
                        </a:spcBef>
                        <a:spcAft>
                          <a:spcPts val="0"/>
                        </a:spcAft>
                      </a:pPr>
                      <a:r>
                        <a:rPr lang="x-none" sz="1600"/>
                        <a:t>Don’t divorce without a certificate</a:t>
                      </a:r>
                      <a:endParaRPr lang="en-US" sz="1600" dirty="0">
                        <a:latin typeface="Adobe Caslon Pro" pitchFamily="18" charset="0"/>
                        <a:ea typeface="Times New Roman"/>
                        <a:cs typeface="Times New Roman"/>
                      </a:endParaRPr>
                    </a:p>
                  </a:txBody>
                  <a:tcPr marL="68580" marR="68580" marT="0" marB="0" anchor="ctr"/>
                </a:tc>
                <a:tc>
                  <a:txBody>
                    <a:bodyPr/>
                    <a:lstStyle/>
                    <a:p>
                      <a:pPr marL="0" marR="0">
                        <a:spcBef>
                          <a:spcPts val="0"/>
                        </a:spcBef>
                        <a:spcAft>
                          <a:spcPts val="0"/>
                        </a:spcAft>
                      </a:pPr>
                      <a:r>
                        <a:rPr lang="x-none" sz="1600"/>
                        <a:t>Don’t divorce except for infidelity</a:t>
                      </a:r>
                      <a:endParaRPr lang="en-US" sz="1600" dirty="0">
                        <a:latin typeface="Adobe Caslon Pro" pitchFamily="18" charset="0"/>
                        <a:ea typeface="Times New Roman"/>
                        <a:cs typeface="Times New Roman"/>
                      </a:endParaRPr>
                    </a:p>
                  </a:txBody>
                  <a:tcPr marL="68580" marR="68580" marT="0" marB="0" anchor="ctr"/>
                </a:tc>
              </a:tr>
              <a:tr h="370840">
                <a:tc>
                  <a:txBody>
                    <a:bodyPr/>
                    <a:lstStyle/>
                    <a:p>
                      <a:pPr marL="0" marR="0">
                        <a:spcBef>
                          <a:spcPts val="0"/>
                        </a:spcBef>
                        <a:spcAft>
                          <a:spcPts val="0"/>
                        </a:spcAft>
                      </a:pPr>
                      <a:r>
                        <a:rPr lang="x-none" sz="1600"/>
                        <a:t>Don’t lie under oath</a:t>
                      </a:r>
                      <a:endParaRPr lang="en-US" sz="1600" dirty="0">
                        <a:latin typeface="Adobe Caslon Pro" pitchFamily="18" charset="0"/>
                        <a:ea typeface="Times New Roman"/>
                        <a:cs typeface="Times New Roman"/>
                      </a:endParaRPr>
                    </a:p>
                  </a:txBody>
                  <a:tcPr marL="68580" marR="68580" marT="0" marB="0" anchor="ctr"/>
                </a:tc>
                <a:tc>
                  <a:txBody>
                    <a:bodyPr/>
                    <a:lstStyle/>
                    <a:p>
                      <a:pPr marL="0" marR="0">
                        <a:spcBef>
                          <a:spcPts val="0"/>
                        </a:spcBef>
                        <a:spcAft>
                          <a:spcPts val="0"/>
                        </a:spcAft>
                      </a:pPr>
                      <a:r>
                        <a:rPr lang="x-none" sz="1600"/>
                        <a:t>Don’t lie</a:t>
                      </a:r>
                      <a:endParaRPr lang="en-US" sz="1600" dirty="0">
                        <a:latin typeface="Adobe Caslon Pro" pitchFamily="18" charset="0"/>
                        <a:ea typeface="Times New Roman"/>
                        <a:cs typeface="Times New Roman"/>
                      </a:endParaRPr>
                    </a:p>
                  </a:txBody>
                  <a:tcPr marL="68580" marR="68580" marT="0" marB="0" anchor="ctr"/>
                </a:tc>
              </a:tr>
              <a:tr h="370840">
                <a:tc>
                  <a:txBody>
                    <a:bodyPr/>
                    <a:lstStyle/>
                    <a:p>
                      <a:pPr marL="0" marR="0">
                        <a:spcBef>
                          <a:spcPts val="0"/>
                        </a:spcBef>
                        <a:spcAft>
                          <a:spcPts val="0"/>
                        </a:spcAft>
                      </a:pPr>
                      <a:r>
                        <a:rPr lang="x-none" sz="1600"/>
                        <a:t>Limit retaliation to the harm done to you</a:t>
                      </a:r>
                      <a:endParaRPr lang="en-US" sz="1600">
                        <a:latin typeface="Adobe Caslon Pro" pitchFamily="18" charset="0"/>
                        <a:ea typeface="Times New Roman"/>
                        <a:cs typeface="Times New Roman"/>
                      </a:endParaRPr>
                    </a:p>
                  </a:txBody>
                  <a:tcPr marL="68580" marR="68580" marT="0" marB="0" anchor="ctr"/>
                </a:tc>
                <a:tc>
                  <a:txBody>
                    <a:bodyPr/>
                    <a:lstStyle/>
                    <a:p>
                      <a:pPr marL="0" marR="0">
                        <a:spcBef>
                          <a:spcPts val="0"/>
                        </a:spcBef>
                        <a:spcAft>
                          <a:spcPts val="0"/>
                        </a:spcAft>
                      </a:pPr>
                      <a:r>
                        <a:rPr lang="x-none" sz="1600"/>
                        <a:t>Don’t retaliate</a:t>
                      </a:r>
                      <a:endParaRPr lang="en-US" sz="1600" dirty="0">
                        <a:latin typeface="Adobe Caslon Pro" pitchFamily="18" charset="0"/>
                        <a:ea typeface="Times New Roman"/>
                        <a:cs typeface="Times New Roman"/>
                      </a:endParaRPr>
                    </a:p>
                  </a:txBody>
                  <a:tcPr marL="68580" marR="68580" marT="0" marB="0" anchor="ctr"/>
                </a:tc>
              </a:tr>
              <a:tr h="370840">
                <a:tc>
                  <a:txBody>
                    <a:bodyPr/>
                    <a:lstStyle/>
                    <a:p>
                      <a:pPr marL="0" marR="0">
                        <a:spcBef>
                          <a:spcPts val="0"/>
                        </a:spcBef>
                        <a:spcAft>
                          <a:spcPts val="0"/>
                        </a:spcAft>
                      </a:pPr>
                      <a:r>
                        <a:rPr lang="x-none" sz="1600"/>
                        <a:t>Hate your enemy</a:t>
                      </a:r>
                      <a:endParaRPr lang="en-US" sz="1600">
                        <a:latin typeface="Adobe Caslon Pro" pitchFamily="18" charset="0"/>
                        <a:ea typeface="Times New Roman"/>
                        <a:cs typeface="Times New Roman"/>
                      </a:endParaRPr>
                    </a:p>
                  </a:txBody>
                  <a:tcPr marL="68580" marR="68580" marT="0" marB="0" anchor="ctr"/>
                </a:tc>
                <a:tc>
                  <a:txBody>
                    <a:bodyPr/>
                    <a:lstStyle/>
                    <a:p>
                      <a:pPr marL="0" marR="0">
                        <a:spcBef>
                          <a:spcPts val="0"/>
                        </a:spcBef>
                        <a:spcAft>
                          <a:spcPts val="0"/>
                        </a:spcAft>
                      </a:pPr>
                      <a:r>
                        <a:rPr lang="x-none" sz="1600"/>
                        <a:t>Love your enemy</a:t>
                      </a:r>
                      <a:endParaRPr lang="en-US" sz="1600" dirty="0">
                        <a:latin typeface="Adobe Caslon Pro" pitchFamily="18" charset="0"/>
                        <a:ea typeface="Times New Roman"/>
                        <a:cs typeface="Times New Roman"/>
                      </a:endParaRPr>
                    </a:p>
                  </a:txBody>
                  <a:tcPr marL="68580" marR="68580" marT="0" marB="0" anchor="ctr"/>
                </a:tc>
              </a:tr>
            </a:tbl>
          </a:graphicData>
        </a:graphic>
      </p:graphicFrame>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895600"/>
          </a:xfrm>
        </p:spPr>
        <p:txBody>
          <a:bodyPr anchor="t">
            <a:normAutofit fontScale="92500" lnSpcReduction="10000"/>
          </a:bodyPr>
          <a:lstStyle/>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          </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6.     </a:t>
            </a:r>
            <a:r>
              <a:rPr lang="en-US" sz="28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Authority of the Bible</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Three definitions</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Three Disclaimers</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Arguments for the authority of Scripture</a:t>
            </a:r>
          </a:p>
          <a:p>
            <a:pPr marL="685800" lvl="1" indent="-228600" algn="l" eaLnBrk="1" fontAlgn="auto" hangingPunct="1">
              <a:spcAft>
                <a:spcPts val="0"/>
              </a:spcAft>
              <a:buClr>
                <a:schemeClr val="accent3"/>
              </a:buClr>
              <a:buFont typeface="Wingdings" pitchFamily="2" charset="2"/>
              <a:buChar char="q"/>
              <a:defRPr/>
            </a:pPr>
            <a:r>
              <a:rPr lang="en-US" sz="17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Christ’s view of the Old Testament</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Christ’s provision for the New Testament</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Apostles’ authority confirmed</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Some conclusions</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7.     The Interpretation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8.     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590550"/>
            <a:ext cx="8382000" cy="20774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Man shall not live by bread alone, but by every word that comes from the mouth of God.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(Matthew 4:4b ESV)</a:t>
            </a:r>
            <a:endParaRPr lang="en-US"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579641"/>
            <a:ext cx="8382000" cy="3831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Man shall not live by bread alone, but by every word that comes from the mouth of God.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(Matthew 4:4b ESV)</a:t>
            </a:r>
            <a:endParaRPr lang="en-US"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And he humbled you and let you hunger and fed you with manna, which you did not know, nor did your fathers know, that he might make you know that man does not live by bread alone, but man lives by every word</a:t>
            </a:r>
            <a:r>
              <a:rPr lang="x-none" sz="2400" i="1" baseline="30000" smtClean="0">
                <a:effectLst>
                  <a:outerShdw blurRad="38100" dist="38100" dir="2700000" algn="tl">
                    <a:srgbClr val="000000">
                      <a:alpha val="43137"/>
                    </a:srgbClr>
                  </a:outerShdw>
                </a:effectLst>
                <a:latin typeface="Adobe Caslon Pro" pitchFamily="18" charset="0"/>
              </a:rPr>
              <a:t> </a:t>
            </a:r>
            <a:r>
              <a:rPr lang="x-none" sz="2400" smtClean="0">
                <a:effectLst>
                  <a:outerShdw blurRad="38100" dist="38100" dir="2700000" algn="tl">
                    <a:srgbClr val="000000">
                      <a:alpha val="43137"/>
                    </a:srgbClr>
                  </a:outerShdw>
                </a:effectLst>
                <a:latin typeface="Adobe Caslon Pro" pitchFamily="18" charset="0"/>
              </a:rPr>
              <a:t> that comes from the mouth of the Lord. </a:t>
            </a:r>
            <a:r>
              <a:rPr lang="x-none" smtClean="0">
                <a:effectLst>
                  <a:outerShdw blurRad="38100" dist="38100" dir="2700000" algn="tl">
                    <a:srgbClr val="000000">
                      <a:alpha val="43137"/>
                    </a:srgbClr>
                  </a:outerShdw>
                </a:effectLst>
                <a:latin typeface="Adobe Caslon Pro" pitchFamily="18" charset="0"/>
              </a:rPr>
              <a:t>(Deuteronomy 8:3 ESV)</a:t>
            </a:r>
            <a:endParaRPr lang="en-US"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971550"/>
            <a:ext cx="8382000"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You shall not put the Lord your God to the test.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Matthew 4:7b ESV)</a:t>
            </a:r>
            <a:endParaRPr lang="en-US"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20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971550"/>
            <a:ext cx="8382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You shall not put the Lord your God to the test.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Matthew 4:7b ESV)</a:t>
            </a:r>
            <a:endParaRPr lang="en-US"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You shall not put the Lord your God to the test, as you tested him at Massah.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(Deuteronomy 6:16 ESV)</a:t>
            </a:r>
            <a:endParaRPr lang="en-US" dirty="0" smtClean="0">
              <a:effectLst>
                <a:outerShdw blurRad="38100" dist="38100" dir="2700000" algn="tl">
                  <a:srgbClr val="000000">
                    <a:alpha val="43137"/>
                  </a:srgbClr>
                </a:outerShdw>
              </a:effectLst>
              <a:latin typeface="Adobe Caslon Pro" pitchFamily="18" charset="0"/>
            </a:endParaRPr>
          </a:p>
          <a:p>
            <a:endParaRPr lang="en-US" sz="20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971550"/>
            <a:ext cx="8382000"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You shall worship the Lord your God and him only shall you serve. </a:t>
            </a:r>
            <a:r>
              <a:rPr lang="x-none" smtClean="0">
                <a:effectLst>
                  <a:outerShdw blurRad="38100" dist="38100" dir="2700000" algn="tl">
                    <a:srgbClr val="000000">
                      <a:alpha val="43137"/>
                    </a:srgbClr>
                  </a:outerShdw>
                </a:effectLst>
                <a:latin typeface="Adobe Caslon Pro" pitchFamily="18" charset="0"/>
              </a:rPr>
              <a:t>(Matthew 4:10b ESV)</a:t>
            </a:r>
            <a:endParaRPr lang="en-US"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20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895350"/>
            <a:ext cx="8382000"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You shall worship the Lord your God and him only shall you serve. </a:t>
            </a:r>
            <a:r>
              <a:rPr lang="x-none" smtClean="0">
                <a:effectLst>
                  <a:outerShdw blurRad="38100" dist="38100" dir="2700000" algn="tl">
                    <a:srgbClr val="000000">
                      <a:alpha val="43137"/>
                    </a:srgbClr>
                  </a:outerShdw>
                </a:effectLst>
                <a:latin typeface="Adobe Caslon Pro" pitchFamily="18" charset="0"/>
              </a:rPr>
              <a:t>(Matthew 4:10b ESV)</a:t>
            </a:r>
            <a:endParaRPr lang="en-US"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It is the Lord your God you shall fear. Him you shall serve and by his name you shall swear.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(Deuteronomy 6:13 ESV)</a:t>
            </a:r>
            <a:endParaRPr lang="en-US" dirty="0" smtClean="0">
              <a:effectLst>
                <a:outerShdw blurRad="38100" dist="38100" dir="2700000" algn="tl">
                  <a:srgbClr val="000000">
                    <a:alpha val="43137"/>
                  </a:srgbClr>
                </a:outerShdw>
              </a:effectLst>
              <a:latin typeface="Adobe Caslon Pro" pitchFamily="18" charset="0"/>
            </a:endParaRPr>
          </a:p>
          <a:p>
            <a:endParaRPr lang="en-US" sz="20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1418331"/>
            <a:ext cx="8382000"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And he began to teach them that the Son of Man must suffer many things and be rejected by the elders and the chief priests and the scribes and be killed, and after three days rise again.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(Mark 8:31 ESV)</a:t>
            </a:r>
            <a:endParaRPr lang="en-US" dirty="0" smtClean="0">
              <a:effectLst>
                <a:outerShdw blurRad="38100" dist="38100" dir="2700000" algn="tl">
                  <a:srgbClr val="000000">
                    <a:alpha val="43137"/>
                  </a:srgbClr>
                </a:outerShdw>
              </a:effectLst>
              <a:latin typeface="Adobe Caslon Pro" pitchFamily="18" charset="0"/>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1633775"/>
            <a:ext cx="8382000"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But how then should the Scriptures be fulfilled, that it must be so?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(Matthew 26:54 ESV)</a:t>
            </a:r>
            <a:endParaRPr lang="en-US" dirty="0" smtClean="0">
              <a:effectLst>
                <a:outerShdw blurRad="38100" dist="38100" dir="2700000" algn="tl">
                  <a:srgbClr val="000000">
                    <a:alpha val="43137"/>
                  </a:srgbClr>
                </a:outerShdw>
              </a:effectLst>
              <a:latin typeface="Adobe Caslon Pro" pitchFamily="18" charset="0"/>
            </a:endParaRPr>
          </a:p>
          <a:p>
            <a:endParaRPr lang="en-US" sz="20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9032</TotalTime>
  <Words>518</Words>
  <Application>Microsoft Office PowerPoint</Application>
  <PresentationFormat>On-screen Show (16:9)</PresentationFormat>
  <Paragraphs>155</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Times New Roman</vt:lpstr>
      <vt:lpstr>Tahoma</vt:lpstr>
      <vt:lpstr>Wingdings</vt:lpstr>
      <vt:lpstr>Corbel</vt:lpstr>
      <vt:lpstr>Adobe Caslon Pro</vt:lpstr>
      <vt:lpstr>Calibri</vt:lpstr>
      <vt:lpstr>Wingdings 2</vt:lpstr>
      <vt:lpstr>Wingdings 3</vt:lpstr>
      <vt:lpstr>Consolas</vt:lpstr>
      <vt:lpstr>Metro</vt:lpstr>
      <vt:lpstr>Understanding The Bible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Understanding The Bible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711</cp:revision>
  <dcterms:created xsi:type="dcterms:W3CDTF">2010-01-20T03:08:51Z</dcterms:created>
  <dcterms:modified xsi:type="dcterms:W3CDTF">2010-08-15T00:05:59Z</dcterms:modified>
</cp:coreProperties>
</file>