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2"/>
  </p:notesMasterIdLst>
  <p:sldIdLst>
    <p:sldId id="318" r:id="rId2"/>
    <p:sldId id="419" r:id="rId3"/>
    <p:sldId id="421" r:id="rId4"/>
    <p:sldId id="422" r:id="rId5"/>
    <p:sldId id="423" r:id="rId6"/>
    <p:sldId id="424" r:id="rId7"/>
    <p:sldId id="428" r:id="rId8"/>
    <p:sldId id="429" r:id="rId9"/>
    <p:sldId id="430" r:id="rId10"/>
    <p:sldId id="420" r:id="rId11"/>
  </p:sldIdLst>
  <p:sldSz cx="9144000" cy="5143500" type="screen16x9"/>
  <p:notesSz cx="6858000" cy="9144000"/>
  <p:embeddedFontLst>
    <p:embeddedFont>
      <p:font typeface="Tahoma" pitchFamily="34" charset="0"/>
      <p:regular r:id="rId13"/>
      <p:bold r:id="rId14"/>
    </p:embeddedFont>
    <p:embeddedFont>
      <p:font typeface="Corbel" pitchFamily="34" charset="0"/>
      <p:regular r:id="rId15"/>
      <p:bold r:id="rId16"/>
      <p:italic r:id="rId17"/>
      <p:boldItalic r:id="rId18"/>
    </p:embeddedFont>
    <p:embeddedFont>
      <p:font typeface="Calibri" pitchFamily="34" charset="0"/>
      <p:regular r:id="rId19"/>
      <p:bold r:id="rId20"/>
      <p:italic r:id="rId21"/>
      <p:boldItalic r:id="rId22"/>
    </p:embeddedFont>
    <p:embeddedFont>
      <p:font typeface="Wingdings 2" pitchFamily="18" charset="2"/>
      <p:regular r:id="rId23"/>
    </p:embeddedFont>
    <p:embeddedFont>
      <p:font typeface="Wingdings 3" pitchFamily="18" charset="2"/>
      <p:regular r:id="rId24"/>
    </p:embeddedFont>
    <p:embeddedFont>
      <p:font typeface="Consolas" pitchFamily="49" charset="0"/>
      <p:regular r:id="rId25"/>
      <p:bold r:id="rId26"/>
      <p:italic r:id="rId27"/>
      <p:boldItalic r:id="rId2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7" autoAdjust="0"/>
    <p:restoredTop sz="78941" autoAdjust="0"/>
  </p:normalViewPr>
  <p:slideViewPr>
    <p:cSldViewPr>
      <p:cViewPr varScale="1">
        <p:scale>
          <a:sx n="139" d="100"/>
          <a:sy n="139" d="100"/>
        </p:scale>
        <p:origin x="-108" y="-222"/>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8/8/2010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8/8/2010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8/8/2010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8/8/2010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8/8/2010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8/8/2010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8/8/2010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8/8/2010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8/8/2010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8/8/2010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8/8/2010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8/8/2010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8/8/2010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fade thruBlk="1"/>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fontScale="92500" lnSpcReduction="20000"/>
          </a:bodyPr>
          <a:lstStyle/>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          </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a:t>
            </a:r>
            <a:r>
              <a:rPr lang="en-US" sz="2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a:t>
            </a:r>
            <a:r>
              <a:rPr lang="en-US" sz="2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Bible</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definitions</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Disclaimers</a:t>
            </a:r>
          </a:p>
          <a:p>
            <a:pPr marL="685800" lvl="1" indent="-228600" algn="l" eaLnBrk="1" fontAlgn="auto" hangingPunct="1">
              <a:spcAft>
                <a:spcPts val="0"/>
              </a:spcAft>
              <a:buClr>
                <a:schemeClr val="accent3"/>
              </a:buClr>
              <a:buFont typeface="Wingdings" pitchFamily="2" charset="2"/>
              <a:buChar char="q"/>
              <a:defRPr/>
            </a:pPr>
            <a:r>
              <a:rPr lang="en-US" sz="22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Arguments for the authority of Scripture</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view of the Old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provision for the New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Apostles’ authority confirmed</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Some conclusions</a:t>
            </a:r>
            <a:endPar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fontScale="92500" lnSpcReduction="20000"/>
          </a:bodyPr>
          <a:lstStyle/>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          </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a:t>
            </a:r>
            <a:r>
              <a:rPr lang="en-US" sz="2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a:t>
            </a:r>
            <a:r>
              <a:rPr lang="en-US" sz="28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Bible</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definitions</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Three Disclaimers</a:t>
            </a:r>
          </a:p>
          <a:p>
            <a:pPr marL="685800" lvl="1" indent="-228600" algn="l" eaLnBrk="1" fontAlgn="auto" hangingPunct="1">
              <a:spcAft>
                <a:spcPts val="0"/>
              </a:spcAft>
              <a:buClr>
                <a:schemeClr val="accent3"/>
              </a:buClr>
              <a:buFont typeface="Wingdings" pitchFamily="2" charset="2"/>
              <a:buChar char="q"/>
              <a:defRPr/>
            </a:pPr>
            <a:r>
              <a:rPr lang="en-US" sz="22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Arguments for the authority of Scripture</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view of the Old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Christ’s provision for the New Testament</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Apostles’ authority confirmed</a:t>
            </a:r>
          </a:p>
          <a:p>
            <a:pPr marL="685800" lvl="1" indent="-228600" algn="l" eaLnBrk="1" fontAlgn="auto" hangingPunct="1">
              <a:spcAft>
                <a:spcPts val="0"/>
              </a:spcAft>
              <a:buClr>
                <a:schemeClr val="accent3"/>
              </a:buClr>
              <a:buFont typeface="Wingdings" pitchFamily="2" charset="2"/>
              <a:buChar char="q"/>
              <a:defRPr/>
            </a:pPr>
            <a:r>
              <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Some conclusions</a:t>
            </a:r>
            <a:endParaRPr lang="en-US" sz="1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457200" y="285750"/>
            <a:ext cx="83820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latin typeface="Adobe Caslon Pro" pitchFamily="18" charset="0"/>
              </a:rPr>
              <a:t>"If the world hates you, keep in mind that it hated me first</a:t>
            </a:r>
            <a:r>
              <a:rPr lang="en-US" sz="2800" b="1" dirty="0" smtClean="0">
                <a:latin typeface="Adobe Caslon Pro" pitchFamily="18" charset="0"/>
              </a:rPr>
              <a:t>.” </a:t>
            </a:r>
            <a:br>
              <a:rPr lang="en-US" sz="2800" b="1" dirty="0" smtClean="0">
                <a:latin typeface="Adobe Caslon Pro" pitchFamily="18" charset="0"/>
              </a:rPr>
            </a:br>
            <a:r>
              <a:rPr lang="en-US" sz="2000" b="1" dirty="0" smtClean="0">
                <a:latin typeface="Adobe Caslon Pro" pitchFamily="18" charset="0"/>
              </a:rPr>
              <a:t>( </a:t>
            </a:r>
            <a:r>
              <a:rPr lang="en-US" sz="2000" b="1" dirty="0" smtClean="0">
                <a:latin typeface="Adobe Caslon Pro" pitchFamily="18" charset="0"/>
              </a:rPr>
              <a:t>John 15:18</a:t>
            </a:r>
            <a:r>
              <a:rPr lang="en-US" sz="2000" b="1" dirty="0" smtClean="0">
                <a:latin typeface="Adobe Caslon Pro" pitchFamily="18" charset="0"/>
              </a:rPr>
              <a:t>)</a:t>
            </a:r>
          </a:p>
          <a:p>
            <a:endParaRPr lang="en-US" sz="2800" dirty="0" smtClean="0">
              <a:latin typeface="Adobe Caslon Pro" pitchFamily="18" charset="0"/>
            </a:endParaRPr>
          </a:p>
          <a:p>
            <a:r>
              <a:rPr lang="en-US" sz="2800" b="1" dirty="0" smtClean="0">
                <a:latin typeface="Adobe Caslon Pro" pitchFamily="18" charset="0"/>
              </a:rPr>
              <a:t>Be </a:t>
            </a:r>
            <a:r>
              <a:rPr lang="en-US" sz="2800" b="1" dirty="0" smtClean="0">
                <a:latin typeface="Adobe Caslon Pro" pitchFamily="18" charset="0"/>
              </a:rPr>
              <a:t>self-controlled and alert. Your enemy the devil prowls around like a roaring lion looking for someone to devour. </a:t>
            </a:r>
            <a:r>
              <a:rPr lang="en-US" sz="2000" b="1" dirty="0" smtClean="0">
                <a:latin typeface="Adobe Caslon Pro" pitchFamily="18" charset="0"/>
              </a:rPr>
              <a:t>(1Peter 5:8</a:t>
            </a:r>
            <a:r>
              <a:rPr lang="en-US" sz="2000" b="1" dirty="0" smtClean="0">
                <a:latin typeface="Adobe Caslon Pro" pitchFamily="18" charset="0"/>
              </a:rPr>
              <a:t>)</a:t>
            </a:r>
            <a:r>
              <a:rPr lang="en-US" sz="2000" b="1" dirty="0" smtClean="0">
                <a:latin typeface="Adobe Caslon Pro" pitchFamily="18" charset="0"/>
              </a:rPr>
              <a:t> </a:t>
            </a:r>
            <a:endParaRPr lang="en-US" sz="2000" b="1" dirty="0" smtClean="0">
              <a:latin typeface="Adobe Caslon Pro" pitchFamily="18" charset="0"/>
            </a:endParaRPr>
          </a:p>
          <a:p>
            <a:endParaRPr lang="en-US" sz="2400" b="1" dirty="0" smtClean="0"/>
          </a:p>
          <a:p>
            <a:r>
              <a:rPr lang="en-US" sz="2400" b="1" i="1" dirty="0" smtClean="0">
                <a:solidFill>
                  <a:schemeClr val="accent3"/>
                </a:solidFill>
                <a:latin typeface="Adobe Caslon Pro" pitchFamily="18" charset="0"/>
              </a:rPr>
              <a:t>That </a:t>
            </a:r>
            <a:r>
              <a:rPr lang="en-US" sz="2400" b="1" i="1" dirty="0" smtClean="0">
                <a:solidFill>
                  <a:schemeClr val="accent3"/>
                </a:solidFill>
                <a:latin typeface="Adobe Caslon Pro" pitchFamily="18" charset="0"/>
              </a:rPr>
              <a:t>is why it is vital for Christians not only to know what </a:t>
            </a:r>
            <a:r>
              <a:rPr lang="en-US" sz="2400" b="1" i="1" dirty="0" smtClean="0">
                <a:solidFill>
                  <a:schemeClr val="accent3"/>
                </a:solidFill>
                <a:latin typeface="Adobe Caslon Pro" pitchFamily="18" charset="0"/>
              </a:rPr>
              <a:t>we believe </a:t>
            </a:r>
            <a:r>
              <a:rPr lang="en-US" sz="2400" b="1" i="1" dirty="0" smtClean="0">
                <a:solidFill>
                  <a:schemeClr val="accent3"/>
                </a:solidFill>
                <a:latin typeface="Adobe Caslon Pro" pitchFamily="18" charset="0"/>
              </a:rPr>
              <a:t>but also, why </a:t>
            </a:r>
            <a:r>
              <a:rPr lang="en-US" sz="2400" b="1" i="1" dirty="0" smtClean="0">
                <a:solidFill>
                  <a:schemeClr val="accent3"/>
                </a:solidFill>
                <a:latin typeface="Adobe Caslon Pro" pitchFamily="18" charset="0"/>
              </a:rPr>
              <a:t>we believe </a:t>
            </a:r>
            <a:r>
              <a:rPr lang="en-US" sz="2400" b="1" i="1" dirty="0" smtClean="0">
                <a:solidFill>
                  <a:schemeClr val="accent3"/>
                </a:solidFill>
                <a:latin typeface="Adobe Caslon Pro" pitchFamily="18" charset="0"/>
              </a:rPr>
              <a:t>it.  </a:t>
            </a:r>
            <a:endParaRPr lang="en-US" sz="2400" i="1" dirty="0" smtClean="0">
              <a:solidFill>
                <a:schemeClr val="accent3"/>
              </a:solidFill>
              <a:latin typeface="Adobe Caslon Pro" pitchFamily="18" charset="0"/>
            </a:endParaRPr>
          </a:p>
          <a:p>
            <a:endParaRPr lang="en-US" sz="2400" b="1" dirty="0" smtClean="0">
              <a:latin typeface="Adobe Caslon Pro" pitchFamily="18" charset="0"/>
            </a:endParaRPr>
          </a:p>
          <a:p>
            <a:endParaRPr lang="en-US" sz="2400" b="1" dirty="0" smtClean="0">
              <a:latin typeface="Adobe Caslon Pro" pitchFamily="18" charset="0"/>
            </a:endParaRPr>
          </a:p>
          <a:p>
            <a:endParaRPr lang="en-US" sz="2400" dirty="0" smtClean="0">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818167"/>
            <a:ext cx="80772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effectLst>
                  <a:outerShdw blurRad="38100" dist="38100" dir="2700000" algn="tl">
                    <a:srgbClr val="000000">
                      <a:alpha val="43137"/>
                    </a:srgbClr>
                  </a:outerShdw>
                </a:effectLst>
                <a:latin typeface="Adobe Caslon Pro" pitchFamily="18" charset="0"/>
              </a:rPr>
              <a:t>Everyone must submit himself to the governing authorities, for there is no authority except that which God has established. The authorities that exist have been established by </a:t>
            </a:r>
            <a:r>
              <a:rPr lang="en-US" sz="2800" b="1" dirty="0" smtClean="0">
                <a:effectLst>
                  <a:outerShdw blurRad="38100" dist="38100" dir="2700000" algn="tl">
                    <a:srgbClr val="000000">
                      <a:alpha val="43137"/>
                    </a:srgbClr>
                  </a:outerShdw>
                </a:effectLst>
                <a:latin typeface="Adobe Caslon Pro" pitchFamily="18" charset="0"/>
              </a:rPr>
              <a:t>God. </a:t>
            </a:r>
            <a:r>
              <a:rPr lang="en-US" sz="2800" b="1" dirty="0" smtClean="0">
                <a:latin typeface="Adobe Caslon Pro" pitchFamily="18" charset="0"/>
              </a:rPr>
              <a:t/>
            </a:r>
            <a:br>
              <a:rPr lang="en-US" sz="2800" b="1" dirty="0" smtClean="0">
                <a:latin typeface="Adobe Caslon Pro" pitchFamily="18" charset="0"/>
              </a:rPr>
            </a:br>
            <a:r>
              <a:rPr lang="en-US" sz="2000" b="1" dirty="0" smtClean="0">
                <a:latin typeface="Adobe Caslon Pro" pitchFamily="18" charset="0"/>
              </a:rPr>
              <a:t>(</a:t>
            </a:r>
            <a:r>
              <a:rPr lang="en-US" sz="2000" b="1" dirty="0" smtClean="0">
                <a:latin typeface="Adobe Caslon Pro" pitchFamily="18" charset="0"/>
              </a:rPr>
              <a:t>Romans 13:1</a:t>
            </a:r>
            <a:r>
              <a:rPr lang="en-US" sz="2000" b="1" dirty="0" smtClean="0">
                <a:latin typeface="Adobe Caslon Pro" pitchFamily="18" charset="0"/>
              </a:rPr>
              <a:t>) </a:t>
            </a:r>
            <a:endParaRPr lang="en-US" sz="2000" dirty="0" smtClean="0">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1095166"/>
            <a:ext cx="8382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effectLst>
                  <a:outerShdw blurRad="38100" dist="38100" dir="2700000" algn="tl">
                    <a:srgbClr val="000000">
                      <a:alpha val="43137"/>
                    </a:srgbClr>
                  </a:outerShdw>
                </a:effectLst>
                <a:latin typeface="Adobe Caslon Pro" pitchFamily="18" charset="0"/>
              </a:rPr>
              <a:t>For </a:t>
            </a:r>
            <a:r>
              <a:rPr lang="en-US" sz="2800" b="1" dirty="0" smtClean="0">
                <a:effectLst>
                  <a:outerShdw blurRad="38100" dist="38100" dir="2700000" algn="tl">
                    <a:srgbClr val="000000">
                      <a:alpha val="43137"/>
                    </a:srgbClr>
                  </a:outerShdw>
                </a:effectLst>
                <a:latin typeface="Adobe Caslon Pro" pitchFamily="18" charset="0"/>
              </a:rPr>
              <a:t>prophecy never had its origin in the will of man, but men spoke from God as they were carried along by the Holy Spirit. </a:t>
            </a:r>
            <a:r>
              <a:rPr lang="en-US" sz="2800" b="1" dirty="0" smtClean="0">
                <a:latin typeface="Adobe Caslon Pro" pitchFamily="18" charset="0"/>
              </a:rPr>
              <a:t/>
            </a:r>
            <a:br>
              <a:rPr lang="en-US" sz="2800" b="1" dirty="0" smtClean="0">
                <a:latin typeface="Adobe Caslon Pro" pitchFamily="18" charset="0"/>
              </a:rPr>
            </a:br>
            <a:r>
              <a:rPr lang="en-US" sz="2000" b="1" dirty="0" smtClean="0">
                <a:latin typeface="Adobe Caslon Pro" pitchFamily="18" charset="0"/>
              </a:rPr>
              <a:t>(</a:t>
            </a:r>
            <a:r>
              <a:rPr lang="en-US" sz="2000" b="1" dirty="0" smtClean="0">
                <a:latin typeface="Adobe Caslon Pro" pitchFamily="18" charset="0"/>
              </a:rPr>
              <a:t>2 Peter 1:21</a:t>
            </a:r>
            <a:r>
              <a:rPr lang="en-US" sz="2000" b="1" dirty="0" smtClean="0">
                <a:latin typeface="Adobe Caslon Pro" pitchFamily="18" charset="0"/>
              </a:rPr>
              <a:t>)</a:t>
            </a:r>
            <a:endParaRPr lang="en-US" sz="2000" dirty="0" smtClean="0">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818167"/>
            <a:ext cx="83820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effectLst>
                  <a:outerShdw blurRad="38100" dist="38100" dir="2700000" algn="tl">
                    <a:srgbClr val="000000">
                      <a:alpha val="43137"/>
                    </a:srgbClr>
                  </a:outerShdw>
                </a:effectLst>
                <a:latin typeface="Adobe Caslon Pro" pitchFamily="18" charset="0"/>
              </a:rPr>
              <a:t>And </a:t>
            </a:r>
            <a:r>
              <a:rPr lang="en-US" sz="2800" b="1" dirty="0" smtClean="0">
                <a:effectLst>
                  <a:outerShdw blurRad="38100" dist="38100" dir="2700000" algn="tl">
                    <a:srgbClr val="000000">
                      <a:alpha val="43137"/>
                    </a:srgbClr>
                  </a:outerShdw>
                </a:effectLst>
                <a:latin typeface="Adobe Caslon Pro" pitchFamily="18" charset="0"/>
              </a:rPr>
              <a:t>we also thank God continually because, when you received the word of God, which you heard from us, you accepted it not as the word of men, but as it actually is, the word of God, which is at work in you who believe. </a:t>
            </a:r>
            <a:r>
              <a:rPr lang="en-US" sz="2800" b="1" dirty="0" smtClean="0">
                <a:latin typeface="Adobe Caslon Pro" pitchFamily="18" charset="0"/>
              </a:rPr>
              <a:t/>
            </a:r>
            <a:br>
              <a:rPr lang="en-US" sz="2800" b="1" dirty="0" smtClean="0">
                <a:latin typeface="Adobe Caslon Pro" pitchFamily="18" charset="0"/>
              </a:rPr>
            </a:br>
            <a:r>
              <a:rPr lang="en-US" sz="2000" b="1" dirty="0" smtClean="0">
                <a:latin typeface="Adobe Caslon Pro" pitchFamily="18" charset="0"/>
              </a:rPr>
              <a:t>(</a:t>
            </a:r>
            <a:r>
              <a:rPr lang="en-US" sz="2000" b="1" dirty="0" smtClean="0">
                <a:latin typeface="Adobe Caslon Pro" pitchFamily="18" charset="0"/>
              </a:rPr>
              <a:t>1 Thess. 2:13)</a:t>
            </a:r>
            <a:endParaRPr lang="en-US" sz="2000" dirty="0" smtClean="0">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501193"/>
            <a:ext cx="83820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baseline="30000" dirty="0" smtClean="0">
                <a:effectLst>
                  <a:outerShdw blurRad="38100" dist="38100" dir="2700000" algn="tl">
                    <a:srgbClr val="000000">
                      <a:alpha val="43137"/>
                    </a:srgbClr>
                  </a:outerShdw>
                </a:effectLst>
                <a:latin typeface="Adobe Caslon Pro" pitchFamily="18" charset="0"/>
              </a:rPr>
              <a:t>15</a:t>
            </a:r>
            <a:r>
              <a:rPr lang="en-US" sz="2800" b="1" dirty="0" smtClean="0">
                <a:effectLst>
                  <a:outerShdw blurRad="38100" dist="38100" dir="2700000" algn="tl">
                    <a:srgbClr val="000000">
                      <a:alpha val="43137"/>
                    </a:srgbClr>
                  </a:outerShdw>
                </a:effectLst>
                <a:latin typeface="Adobe Caslon Pro" pitchFamily="18" charset="0"/>
              </a:rPr>
              <a:t>Bear in mind that our Lord's patience means salvation, just as our dear brother Paul also wrote you with the wisdom that God gave him. </a:t>
            </a:r>
            <a:r>
              <a:rPr lang="en-US" sz="2800" b="1" baseline="30000" dirty="0" smtClean="0">
                <a:effectLst>
                  <a:outerShdw blurRad="38100" dist="38100" dir="2700000" algn="tl">
                    <a:srgbClr val="000000">
                      <a:alpha val="43137"/>
                    </a:srgbClr>
                  </a:outerShdw>
                </a:effectLst>
                <a:latin typeface="Adobe Caslon Pro" pitchFamily="18" charset="0"/>
              </a:rPr>
              <a:t>16</a:t>
            </a:r>
            <a:r>
              <a:rPr lang="en-US" sz="2800" b="1" dirty="0" smtClean="0">
                <a:effectLst>
                  <a:outerShdw blurRad="38100" dist="38100" dir="2700000" algn="tl">
                    <a:srgbClr val="000000">
                      <a:alpha val="43137"/>
                    </a:srgbClr>
                  </a:outerShdw>
                </a:effectLst>
                <a:latin typeface="Adobe Caslon Pro" pitchFamily="18" charset="0"/>
              </a:rPr>
              <a:t>He writes the same way in all his letters, speaking in them of these matters. His letters contain some things that are hard to understand, which ignorant and unstable people distort, as they do the other Scriptures, to their own destruction. </a:t>
            </a:r>
            <a:r>
              <a:rPr lang="en-US" sz="2800" b="1" dirty="0" smtClean="0">
                <a:latin typeface="Adobe Caslon Pro" pitchFamily="18" charset="0"/>
              </a:rPr>
              <a:t/>
            </a:r>
            <a:br>
              <a:rPr lang="en-US" sz="2800" b="1" dirty="0" smtClean="0">
                <a:latin typeface="Adobe Caslon Pro" pitchFamily="18" charset="0"/>
              </a:rPr>
            </a:br>
            <a:r>
              <a:rPr lang="en-US" sz="2000" b="1" dirty="0" smtClean="0">
                <a:latin typeface="Adobe Caslon Pro" pitchFamily="18" charset="0"/>
              </a:rPr>
              <a:t>(</a:t>
            </a:r>
            <a:r>
              <a:rPr lang="en-US" sz="2000" b="1" dirty="0" smtClean="0">
                <a:latin typeface="Adobe Caslon Pro" pitchFamily="18" charset="0"/>
              </a:rPr>
              <a:t>2 Peter 15-16)</a:t>
            </a:r>
            <a:endParaRPr lang="en-US" sz="2000" dirty="0" smtClean="0">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1095166"/>
            <a:ext cx="8382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baseline="30000" dirty="0" smtClean="0">
                <a:effectLst>
                  <a:outerShdw blurRad="38100" dist="38100" dir="2700000" algn="tl">
                    <a:srgbClr val="000000">
                      <a:alpha val="43137"/>
                    </a:srgbClr>
                  </a:outerShdw>
                </a:effectLst>
                <a:latin typeface="Adobe Caslon Pro" pitchFamily="18" charset="0"/>
              </a:rPr>
              <a:t>12</a:t>
            </a:r>
            <a:r>
              <a:rPr lang="en-US" sz="2800" b="1" dirty="0" smtClean="0">
                <a:effectLst>
                  <a:outerShdw blurRad="38100" dist="38100" dir="2700000" algn="tl">
                    <a:srgbClr val="000000">
                      <a:alpha val="43137"/>
                    </a:srgbClr>
                  </a:outerShdw>
                </a:effectLst>
                <a:latin typeface="Adobe Caslon Pro" pitchFamily="18" charset="0"/>
              </a:rPr>
              <a:t>For the word of God is living and active. Sharper than any double-edged sword, it penetrates even to dividing soul and spirit, joints and marrow; it judges the thoughts and attitudes of the heart. </a:t>
            </a:r>
            <a:r>
              <a:rPr lang="en-US" sz="2800" b="1" dirty="0" smtClean="0">
                <a:latin typeface="Adobe Caslon Pro" pitchFamily="18" charset="0"/>
              </a:rPr>
              <a:t/>
            </a:r>
            <a:br>
              <a:rPr lang="en-US" sz="2800" b="1" dirty="0" smtClean="0">
                <a:latin typeface="Adobe Caslon Pro" pitchFamily="18" charset="0"/>
              </a:rPr>
            </a:br>
            <a:r>
              <a:rPr lang="en-US" sz="2000" b="1" dirty="0" smtClean="0">
                <a:latin typeface="Adobe Caslon Pro" pitchFamily="18" charset="0"/>
              </a:rPr>
              <a:t>(</a:t>
            </a:r>
            <a:r>
              <a:rPr lang="en-US" sz="2000" b="1" dirty="0" smtClean="0">
                <a:latin typeface="Adobe Caslon Pro" pitchFamily="18" charset="0"/>
              </a:rPr>
              <a:t>Hebrews 4:12)</a:t>
            </a:r>
            <a:endParaRPr lang="en-US" sz="20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510392"/>
            <a:ext cx="838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latin typeface="Adobe Caslon Pro" pitchFamily="18" charset="0"/>
              </a:rPr>
              <a:t>God </a:t>
            </a:r>
            <a:r>
              <a:rPr lang="en-US" sz="2800" b="1" dirty="0" smtClean="0">
                <a:latin typeface="Adobe Caslon Pro" pitchFamily="18" charset="0"/>
              </a:rPr>
              <a:t>said to Moses, </a:t>
            </a:r>
            <a:r>
              <a:rPr lang="en-US" sz="2800" b="1" dirty="0" smtClean="0">
                <a:latin typeface="Adobe Caslon Pro" pitchFamily="18" charset="0"/>
              </a:rPr>
              <a:t>“I </a:t>
            </a:r>
            <a:r>
              <a:rPr lang="en-US" sz="2800" b="1" dirty="0" smtClean="0">
                <a:latin typeface="Adobe Caslon Pro" pitchFamily="18" charset="0"/>
              </a:rPr>
              <a:t>am who I am </a:t>
            </a:r>
            <a:r>
              <a:rPr lang="en-US" sz="2800" b="1" dirty="0" smtClean="0">
                <a:latin typeface="Adobe Caslon Pro" pitchFamily="18" charset="0"/>
              </a:rPr>
              <a:t>. This </a:t>
            </a:r>
            <a:r>
              <a:rPr lang="en-US" sz="2800" b="1" dirty="0" smtClean="0">
                <a:latin typeface="Adobe Caslon Pro" pitchFamily="18" charset="0"/>
              </a:rPr>
              <a:t>is what you are to say to the Israelites: 'I AM has sent me to you</a:t>
            </a:r>
            <a:r>
              <a:rPr lang="en-US" sz="2800" b="1" dirty="0" smtClean="0">
                <a:latin typeface="Adobe Caslon Pro" pitchFamily="18" charset="0"/>
              </a:rPr>
              <a:t>.’ ”</a:t>
            </a:r>
            <a:r>
              <a:rPr lang="en-US" sz="2800" b="1" dirty="0" smtClean="0">
                <a:effectLst>
                  <a:outerShdw blurRad="38100" dist="38100" dir="2700000" algn="tl">
                    <a:srgbClr val="000000">
                      <a:alpha val="43137"/>
                    </a:srgbClr>
                  </a:outerShdw>
                </a:effectLst>
                <a:latin typeface="Adobe Caslon Pro" pitchFamily="18" charset="0"/>
              </a:rPr>
              <a:t/>
            </a:r>
            <a:br>
              <a:rPr lang="en-US" sz="2800" b="1" dirty="0" smtClean="0">
                <a:effectLst>
                  <a:outerShdw blurRad="38100" dist="38100" dir="2700000" algn="tl">
                    <a:srgbClr val="000000">
                      <a:alpha val="43137"/>
                    </a:srgbClr>
                  </a:outerShdw>
                </a:effectLst>
                <a:latin typeface="Adobe Caslon Pro" pitchFamily="18" charset="0"/>
              </a:rPr>
            </a:br>
            <a:r>
              <a:rPr lang="en-US" sz="2000" b="1" dirty="0" smtClean="0">
                <a:effectLst>
                  <a:outerShdw blurRad="38100" dist="38100" dir="2700000" algn="tl">
                    <a:srgbClr val="000000">
                      <a:alpha val="43137"/>
                    </a:srgbClr>
                  </a:outerShdw>
                </a:effectLst>
                <a:latin typeface="Adobe Caslon Pro" pitchFamily="18" charset="0"/>
              </a:rPr>
              <a:t>(</a:t>
            </a:r>
            <a:r>
              <a:rPr lang="en-US" sz="2000" b="1" dirty="0" smtClean="0">
                <a:effectLst>
                  <a:outerShdw blurRad="38100" dist="38100" dir="2700000" algn="tl">
                    <a:srgbClr val="000000">
                      <a:alpha val="43137"/>
                    </a:srgbClr>
                  </a:outerShdw>
                </a:effectLst>
                <a:latin typeface="Adobe Caslon Pro" pitchFamily="18" charset="0"/>
              </a:rPr>
              <a:t>Exod. 3:14</a:t>
            </a:r>
            <a:r>
              <a:rPr lang="en-US" sz="2000" b="1" dirty="0" smtClean="0">
                <a:effectLst>
                  <a:outerShdw blurRad="38100" dist="38100" dir="2700000" algn="tl">
                    <a:srgbClr val="000000">
                      <a:alpha val="43137"/>
                    </a:srgbClr>
                  </a:outerShdw>
                </a:effectLst>
                <a:latin typeface="Adobe Caslon Pro" pitchFamily="18" charset="0"/>
              </a:rPr>
              <a:t>)</a:t>
            </a:r>
          </a:p>
          <a:p>
            <a:endParaRPr lang="en-US" sz="2800" dirty="0" smtClean="0">
              <a:effectLst>
                <a:outerShdw blurRad="38100" dist="38100" dir="2700000" algn="tl">
                  <a:srgbClr val="000000">
                    <a:alpha val="43137"/>
                  </a:srgbClr>
                </a:outerShdw>
              </a:effectLst>
              <a:latin typeface="Adobe Caslon Pro" pitchFamily="18" charset="0"/>
            </a:endParaRPr>
          </a:p>
          <a:p>
            <a:r>
              <a:rPr lang="en-US" sz="2800" b="1" dirty="0" smtClean="0">
                <a:effectLst>
                  <a:outerShdw blurRad="38100" dist="38100" dir="2700000" algn="tl">
                    <a:srgbClr val="000000">
                      <a:alpha val="43137"/>
                    </a:srgbClr>
                  </a:outerShdw>
                </a:effectLst>
                <a:latin typeface="Adobe Caslon Pro" pitchFamily="18" charset="0"/>
              </a:rPr>
              <a:t>“I </a:t>
            </a:r>
            <a:r>
              <a:rPr lang="en-US" sz="2800" b="1" dirty="0" smtClean="0">
                <a:effectLst>
                  <a:outerShdw blurRad="38100" dist="38100" dir="2700000" algn="tl">
                    <a:srgbClr val="000000">
                      <a:alpha val="43137"/>
                    </a:srgbClr>
                  </a:outerShdw>
                </a:effectLst>
                <a:latin typeface="Adobe Caslon Pro" pitchFamily="18" charset="0"/>
              </a:rPr>
              <a:t>tell you the truth</a:t>
            </a:r>
            <a:r>
              <a:rPr lang="en-US" sz="2800" b="1" dirty="0" smtClean="0">
                <a:effectLst>
                  <a:outerShdw blurRad="38100" dist="38100" dir="2700000" algn="tl">
                    <a:srgbClr val="000000">
                      <a:alpha val="43137"/>
                    </a:srgbClr>
                  </a:outerShdw>
                </a:effectLst>
                <a:latin typeface="Adobe Caslon Pro" pitchFamily="18" charset="0"/>
              </a:rPr>
              <a:t>,” </a:t>
            </a:r>
            <a:r>
              <a:rPr lang="en-US" sz="2800" b="1" dirty="0" smtClean="0">
                <a:effectLst>
                  <a:outerShdw blurRad="38100" dist="38100" dir="2700000" algn="tl">
                    <a:srgbClr val="000000">
                      <a:alpha val="43137"/>
                    </a:srgbClr>
                  </a:outerShdw>
                </a:effectLst>
                <a:latin typeface="Adobe Caslon Pro" pitchFamily="18" charset="0"/>
              </a:rPr>
              <a:t>Jesus answered, </a:t>
            </a:r>
            <a:r>
              <a:rPr lang="en-US" sz="2800" b="1" dirty="0" smtClean="0">
                <a:effectLst>
                  <a:outerShdw blurRad="38100" dist="38100" dir="2700000" algn="tl">
                    <a:srgbClr val="000000">
                      <a:alpha val="43137"/>
                    </a:srgbClr>
                  </a:outerShdw>
                </a:effectLst>
                <a:latin typeface="Adobe Caslon Pro" pitchFamily="18" charset="0"/>
              </a:rPr>
              <a:t>“before </a:t>
            </a:r>
            <a:r>
              <a:rPr lang="en-US" sz="2800" b="1" dirty="0" smtClean="0">
                <a:effectLst>
                  <a:outerShdw blurRad="38100" dist="38100" dir="2700000" algn="tl">
                    <a:srgbClr val="000000">
                      <a:alpha val="43137"/>
                    </a:srgbClr>
                  </a:outerShdw>
                </a:effectLst>
                <a:latin typeface="Adobe Caslon Pro" pitchFamily="18" charset="0"/>
              </a:rPr>
              <a:t>Abraham was born, I am</a:t>
            </a:r>
            <a:r>
              <a:rPr lang="en-US" sz="2800" b="1" dirty="0" smtClean="0">
                <a:effectLst>
                  <a:outerShdw blurRad="38100" dist="38100" dir="2700000" algn="tl">
                    <a:srgbClr val="000000">
                      <a:alpha val="43137"/>
                    </a:srgbClr>
                  </a:outerShdw>
                </a:effectLst>
                <a:latin typeface="Adobe Caslon Pro" pitchFamily="18" charset="0"/>
              </a:rPr>
              <a:t>!”</a:t>
            </a:r>
            <a:r>
              <a:rPr lang="en-US" sz="2800" b="1" dirty="0" smtClean="0">
                <a:latin typeface="Adobe Caslon Pro" pitchFamily="18" charset="0"/>
              </a:rPr>
              <a:t/>
            </a:r>
            <a:br>
              <a:rPr lang="en-US" sz="2800" b="1" dirty="0" smtClean="0">
                <a:latin typeface="Adobe Caslon Pro" pitchFamily="18" charset="0"/>
              </a:rPr>
            </a:br>
            <a:r>
              <a:rPr lang="en-US" sz="2000" b="1" dirty="0" smtClean="0">
                <a:latin typeface="Adobe Caslon Pro" pitchFamily="18" charset="0"/>
              </a:rPr>
              <a:t>(</a:t>
            </a:r>
            <a:r>
              <a:rPr lang="en-US" sz="2000" b="1" dirty="0" smtClean="0">
                <a:latin typeface="Adobe Caslon Pro" pitchFamily="18" charset="0"/>
              </a:rPr>
              <a:t>John 8:58)</a:t>
            </a:r>
            <a:endParaRPr lang="en-US" sz="2000" dirty="0" smtClean="0">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1526054"/>
            <a:ext cx="8382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effectLst>
                  <a:outerShdw blurRad="38100" dist="38100" dir="2700000" algn="tl">
                    <a:srgbClr val="000000">
                      <a:alpha val="43137"/>
                    </a:srgbClr>
                  </a:outerShdw>
                </a:effectLst>
                <a:latin typeface="Adobe Caslon Pro" pitchFamily="18" charset="0"/>
              </a:rPr>
              <a:t>“If </a:t>
            </a:r>
            <a:r>
              <a:rPr lang="en-US" sz="2800" b="1" dirty="0" smtClean="0">
                <a:effectLst>
                  <a:outerShdw blurRad="38100" dist="38100" dir="2700000" algn="tl">
                    <a:srgbClr val="000000">
                      <a:alpha val="43137"/>
                    </a:srgbClr>
                  </a:outerShdw>
                </a:effectLst>
                <a:latin typeface="Adobe Caslon Pro" pitchFamily="18" charset="0"/>
              </a:rPr>
              <a:t>you love me, you will obey what I </a:t>
            </a:r>
            <a:r>
              <a:rPr lang="en-US" sz="2800" b="1" dirty="0" smtClean="0">
                <a:effectLst>
                  <a:outerShdw blurRad="38100" dist="38100" dir="2700000" algn="tl">
                    <a:srgbClr val="000000">
                      <a:alpha val="43137"/>
                    </a:srgbClr>
                  </a:outerShdw>
                </a:effectLst>
                <a:latin typeface="Adobe Caslon Pro" pitchFamily="18" charset="0"/>
              </a:rPr>
              <a:t>command.” </a:t>
            </a:r>
            <a:br>
              <a:rPr lang="en-US" sz="2800" b="1" dirty="0" smtClean="0">
                <a:effectLst>
                  <a:outerShdw blurRad="38100" dist="38100" dir="2700000" algn="tl">
                    <a:srgbClr val="000000">
                      <a:alpha val="43137"/>
                    </a:srgbClr>
                  </a:outerShdw>
                </a:effectLst>
                <a:latin typeface="Adobe Caslon Pro" pitchFamily="18" charset="0"/>
              </a:rPr>
            </a:br>
            <a:r>
              <a:rPr lang="en-US" sz="2000" b="1" dirty="0" smtClean="0">
                <a:latin typeface="Adobe Caslon Pro" pitchFamily="18" charset="0"/>
              </a:rPr>
              <a:t>(</a:t>
            </a:r>
            <a:r>
              <a:rPr lang="en-US" sz="2000" b="1" dirty="0" smtClean="0">
                <a:latin typeface="Adobe Caslon Pro" pitchFamily="18" charset="0"/>
              </a:rPr>
              <a:t>John 14:15</a:t>
            </a:r>
            <a:r>
              <a:rPr lang="en-US" sz="2000" b="1" dirty="0" smtClean="0">
                <a:latin typeface="Adobe Caslon Pro" pitchFamily="18" charset="0"/>
              </a:rPr>
              <a:t>)</a:t>
            </a:r>
            <a:endParaRPr lang="en-US" sz="2000" dirty="0" smtClean="0">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8481</TotalTime>
  <Words>470</Words>
  <Application>Microsoft Office PowerPoint</Application>
  <PresentationFormat>On-screen Show (16:9)</PresentationFormat>
  <Paragraphs>102</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Times New Roman</vt:lpstr>
      <vt:lpstr>Tahoma</vt:lpstr>
      <vt:lpstr>Wingdings</vt:lpstr>
      <vt:lpstr>Corbel</vt:lpstr>
      <vt:lpstr>Adobe Caslon Pro</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685</cp:revision>
  <dcterms:created xsi:type="dcterms:W3CDTF">2010-01-20T03:08:51Z</dcterms:created>
  <dcterms:modified xsi:type="dcterms:W3CDTF">2010-08-08T04:47:09Z</dcterms:modified>
</cp:coreProperties>
</file>