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sldIdLst>
    <p:sldId id="318" r:id="rId2"/>
    <p:sldId id="419" r:id="rId3"/>
    <p:sldId id="421" r:id="rId4"/>
    <p:sldId id="422" r:id="rId5"/>
    <p:sldId id="423" r:id="rId6"/>
    <p:sldId id="424" r:id="rId7"/>
    <p:sldId id="425" r:id="rId8"/>
    <p:sldId id="426" r:id="rId9"/>
    <p:sldId id="427" r:id="rId10"/>
    <p:sldId id="428" r:id="rId11"/>
    <p:sldId id="429" r:id="rId12"/>
    <p:sldId id="430" r:id="rId13"/>
    <p:sldId id="431" r:id="rId14"/>
    <p:sldId id="432" r:id="rId15"/>
  </p:sldIdLst>
  <p:sldSz cx="9144000" cy="5143500" type="screen16x9"/>
  <p:notesSz cx="6858000" cy="9144000"/>
  <p:embeddedFontLst>
    <p:embeddedFont>
      <p:font typeface="Tahoma" pitchFamily="34" charset="0"/>
      <p:regular r:id="rId17"/>
      <p:bold r:id="rId18"/>
    </p:embeddedFont>
    <p:embeddedFont>
      <p:font typeface="Corbel" pitchFamily="34" charset="0"/>
      <p:regular r:id="rId19"/>
      <p:bold r:id="rId20"/>
      <p:italic r:id="rId21"/>
      <p:boldItalic r:id="rId22"/>
    </p:embeddedFont>
    <p:embeddedFont>
      <p:font typeface="Calibri" pitchFamily="34" charset="0"/>
      <p:regular r:id="rId23"/>
      <p:bold r:id="rId24"/>
      <p:italic r:id="rId25"/>
      <p:boldItalic r:id="rId26"/>
    </p:embeddedFont>
    <p:embeddedFont>
      <p:font typeface="Wingdings 2" pitchFamily="18" charset="2"/>
      <p:regular r:id="rId27"/>
    </p:embeddedFont>
    <p:embeddedFont>
      <p:font typeface="Wingdings 3" pitchFamily="18" charset="2"/>
      <p:regular r:id="rId28"/>
    </p:embeddedFont>
    <p:embeddedFont>
      <p:font typeface="Consolas" pitchFamily="49" charset="0"/>
      <p:regular r:id="rId29"/>
      <p:bold r:id="rId30"/>
      <p:italic r:id="rId31"/>
      <p:boldItalic r:id="rId3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7" autoAdjust="0"/>
    <p:restoredTop sz="78941" autoAdjust="0"/>
  </p:normalViewPr>
  <p:slideViewPr>
    <p:cSldViewPr>
      <p:cViewPr varScale="1">
        <p:scale>
          <a:sx n="139" d="100"/>
          <a:sy n="139" d="100"/>
        </p:scale>
        <p:origin x="-108" y="-222"/>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7/24/2010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7/24/2010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7/24/2010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7/24/2010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7/24/2010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7/24/2010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7/24/2010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7/24/2010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7/24/2010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7/24/2010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7/24/2010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7/24/2010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7/24/2010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fade thruBlk="1"/>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fontScale="70000" lnSpcReduction="20000"/>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36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r>
              <a:rPr lang="en-US" sz="36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endParaRPr lang="en-US" sz="36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living and consistent God</a:t>
            </a:r>
            <a:endPar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Redemption</a:t>
            </a: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Adoption </a:t>
            </a:r>
          </a:p>
          <a:p>
            <a:pPr marL="685800" lvl="1" indent="-228600" algn="l" eaLnBrk="1" fontAlgn="auto" hangingPunct="1">
              <a:spcAft>
                <a:spcPts val="0"/>
              </a:spcAft>
              <a:buClr>
                <a:schemeClr val="accent3"/>
              </a:buClr>
              <a:buSzPct val="80000"/>
              <a:buFont typeface="Wingdings" pitchFamily="2" charset="2"/>
              <a:buChar char="§"/>
              <a:defRPr/>
            </a:pPr>
            <a:r>
              <a:rPr lang="en-US" sz="33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Glorification</a:t>
            </a:r>
          </a:p>
          <a:p>
            <a:pPr marL="228600" indent="-228600" eaLnBrk="1" fontAlgn="auto" hangingPunct="1">
              <a:spcAft>
                <a:spcPts val="0"/>
              </a:spcAft>
              <a:buClr>
                <a:schemeClr val="tx1"/>
              </a:buClr>
              <a:buSzPct val="80000"/>
              <a:buFont typeface="Arial" pitchFamily="34" charset="0"/>
              <a:buChar char="•"/>
              <a:defRPr/>
            </a:pPr>
            <a:endPar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a:t>
            </a:r>
            <a:r>
              <a:rPr lang="en-US" sz="36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152400" y="510390"/>
            <a:ext cx="8915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3600" i="1"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As Christians we confess that Jesus is </a:t>
            </a:r>
            <a:r>
              <a:rPr lang="en-US" sz="3600" i="1" dirty="0"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L</a:t>
            </a:r>
            <a:r>
              <a:rPr lang="x-none" sz="3600" i="1"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ord</a:t>
            </a:r>
            <a:r>
              <a:rPr lang="en-US" sz="3600" i="1" dirty="0"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a:t>
            </a:r>
          </a:p>
          <a:p>
            <a:endParaRPr lang="en-US" sz="1000" i="1" dirty="0"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endParaRPr>
          </a:p>
          <a:p>
            <a:r>
              <a:rPr lang="x-none" sz="3600" i="1"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This involves submission to his authority</a:t>
            </a:r>
            <a:r>
              <a:rPr lang="en-US" sz="3600" i="1" dirty="0"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a:t>
            </a:r>
          </a:p>
          <a:p>
            <a:endParaRPr lang="en-US" sz="1000" i="1" dirty="0"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endParaRPr>
          </a:p>
          <a:p>
            <a:r>
              <a:rPr lang="x-none" sz="3600" i="1"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This includes a submission to the </a:t>
            </a:r>
            <a:r>
              <a:rPr lang="en-US" sz="3600" i="1" dirty="0"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B</a:t>
            </a:r>
            <a:r>
              <a:rPr lang="x-none" sz="3600" i="1"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ible’s authority</a:t>
            </a:r>
            <a:r>
              <a:rPr lang="en-US" sz="3600" i="1" dirty="0"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a:t>
            </a:r>
          </a:p>
          <a:p>
            <a:endParaRPr lang="en-US" sz="1600" dirty="0" smtClean="0">
              <a:effectLst>
                <a:outerShdw blurRad="38100" dist="38100" dir="2700000" algn="tl">
                  <a:srgbClr val="000000">
                    <a:alpha val="43137"/>
                  </a:srgbClr>
                </a:outerShdw>
              </a:effectLst>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233392"/>
            <a:ext cx="838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4000" i="1"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The contemporary church is confused.  The non-Christian world is constantly being treated to the bewildering spectacle of Christians in disagreement and discord.  Why is this?</a:t>
            </a:r>
            <a:endParaRPr lang="en-US" sz="4000" i="1" dirty="0"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endParaRPr>
          </a:p>
          <a:p>
            <a:endParaRPr lang="en-US" sz="1600" dirty="0" smtClean="0">
              <a:effectLst>
                <a:outerShdw blurRad="38100" dist="38100" dir="2700000" algn="tl">
                  <a:srgbClr val="000000">
                    <a:alpha val="43137"/>
                  </a:srgbClr>
                </a:outerShdw>
              </a:effectLst>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457200" y="133350"/>
            <a:ext cx="83820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4000" i="1"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The primary cause of the confusion in the church is the lack of an agreed authority.  The church will never recover either its morale or its mission unless it first rediscovers the source of its authority.</a:t>
            </a:r>
            <a:endParaRPr lang="en-US" sz="4000" i="1" dirty="0"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endParaRPr>
          </a:p>
          <a:p>
            <a:endParaRPr lang="en-US" sz="1600" dirty="0" smtClean="0">
              <a:effectLst>
                <a:outerShdw blurRad="38100" dist="38100" dir="2700000" algn="tl">
                  <a:srgbClr val="000000">
                    <a:alpha val="43137"/>
                  </a:srgbClr>
                </a:outerShdw>
              </a:effectLst>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228600" y="438150"/>
            <a:ext cx="891540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4000" i="1"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Other religions also have their holy books; what is so special about the Christian Scriptures, the Bible?</a:t>
            </a:r>
            <a:endParaRPr lang="en-US" sz="4000" i="1" dirty="0"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endParaRPr>
          </a:p>
          <a:p>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fontScale="70000" lnSpcReduction="20000"/>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36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r>
              <a:rPr lang="en-US" sz="36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endParaRPr lang="en-US" sz="36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living and consistent God</a:t>
            </a:r>
            <a:endPar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Redemption</a:t>
            </a: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Adoption </a:t>
            </a:r>
          </a:p>
          <a:p>
            <a:pPr marL="685800" lvl="1" indent="-228600" algn="l" eaLnBrk="1" fontAlgn="auto" hangingPunct="1">
              <a:spcAft>
                <a:spcPts val="0"/>
              </a:spcAft>
              <a:buClr>
                <a:schemeClr val="accent3"/>
              </a:buClr>
              <a:buSzPct val="80000"/>
              <a:buFont typeface="Wingdings" pitchFamily="2" charset="2"/>
              <a:buChar char="§"/>
              <a:defRPr/>
            </a:pPr>
            <a:r>
              <a:rPr lang="en-US" sz="33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Glorification</a:t>
            </a:r>
          </a:p>
          <a:p>
            <a:pPr marL="228600" indent="-228600" eaLnBrk="1" fontAlgn="auto" hangingPunct="1">
              <a:spcAft>
                <a:spcPts val="0"/>
              </a:spcAft>
              <a:buClr>
                <a:schemeClr val="tx1"/>
              </a:buClr>
              <a:buSzPct val="80000"/>
              <a:buFont typeface="Arial" pitchFamily="34" charset="0"/>
              <a:buChar char="•"/>
              <a:defRPr/>
            </a:pPr>
            <a:endPar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a:t>
            </a:r>
            <a:r>
              <a:rPr lang="en-US" sz="34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664280"/>
            <a:ext cx="83820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4000" smtClean="0">
                <a:effectLst>
                  <a:outerShdw blurRad="38100" dist="38100" dir="2700000" algn="tl">
                    <a:srgbClr val="000000">
                      <a:alpha val="43137"/>
                    </a:srgbClr>
                  </a:outerShdw>
                </a:effectLst>
                <a:latin typeface="Adobe Garamond Pro Bold" pitchFamily="18" charset="0"/>
              </a:rPr>
              <a:t>For as the lightning comes from the east and shines as far as the west, so will be the coming of the Son of Man.</a:t>
            </a:r>
            <a:endParaRPr lang="en-US" sz="4000" dirty="0" smtClean="0">
              <a:effectLst>
                <a:outerShdw blurRad="38100" dist="38100" dir="2700000" algn="tl">
                  <a:srgbClr val="000000">
                    <a:alpha val="43137"/>
                  </a:srgbClr>
                </a:outerShdw>
              </a:effectLst>
              <a:latin typeface="Adobe Garamond Pro Bold" pitchFamily="18" charset="0"/>
            </a:endParaRPr>
          </a:p>
          <a:p>
            <a:endParaRPr lang="en-US" sz="2000" dirty="0" smtClean="0">
              <a:latin typeface="Adobe Garamond Pro Bold" pitchFamily="18" charset="0"/>
            </a:endParaRPr>
          </a:p>
          <a:p>
            <a:r>
              <a:rPr lang="x-none" sz="2000" smtClean="0">
                <a:latin typeface="Adobe Garamond Pro Bold" pitchFamily="18" charset="0"/>
              </a:rPr>
              <a:t>(Matthew 24:27 ESV)</a:t>
            </a:r>
            <a:endParaRPr lang="en-US" sz="2000" dirty="0" smtClean="0">
              <a:effectLst>
                <a:outerShdw blurRad="38100" dist="38100" dir="2700000" algn="tl">
                  <a:srgbClr val="000000">
                    <a:alpha val="43137"/>
                  </a:srgbClr>
                </a:outerShdw>
              </a:effectLst>
              <a:latin typeface="Adobe Garamond Pro Bold"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541169"/>
            <a:ext cx="838200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4000" smtClean="0">
                <a:effectLst>
                  <a:outerShdw blurRad="38100" dist="38100" dir="2700000" algn="tl">
                    <a:srgbClr val="000000">
                      <a:alpha val="43137"/>
                    </a:srgbClr>
                  </a:outerShdw>
                </a:effectLst>
                <a:latin typeface="Adobe Garamond Pro Bold" pitchFamily="18" charset="0"/>
              </a:rPr>
              <a:t>… we await a Savior, the Lord Jesus Christ,</a:t>
            </a:r>
            <a:r>
              <a:rPr lang="x-none" sz="4000" b="1" smtClean="0">
                <a:effectLst>
                  <a:outerShdw blurRad="38100" dist="38100" dir="2700000" algn="tl">
                    <a:srgbClr val="000000">
                      <a:alpha val="43137"/>
                    </a:srgbClr>
                  </a:outerShdw>
                </a:effectLst>
                <a:latin typeface="Adobe Garamond Pro Bold" pitchFamily="18" charset="0"/>
              </a:rPr>
              <a:t> </a:t>
            </a:r>
            <a:r>
              <a:rPr lang="x-none" sz="4000" smtClean="0">
                <a:effectLst>
                  <a:outerShdw blurRad="38100" dist="38100" dir="2700000" algn="tl">
                    <a:srgbClr val="000000">
                      <a:alpha val="43137"/>
                    </a:srgbClr>
                  </a:outerShdw>
                </a:effectLst>
                <a:latin typeface="Adobe Garamond Pro Bold" pitchFamily="18" charset="0"/>
              </a:rPr>
              <a:t>who will transform our lowly body to be like his glorious body </a:t>
            </a:r>
            <a:endParaRPr lang="en-US" sz="4000" dirty="0" smtClean="0">
              <a:effectLst>
                <a:outerShdw blurRad="38100" dist="38100" dir="2700000" algn="tl">
                  <a:srgbClr val="000000">
                    <a:alpha val="43137"/>
                  </a:srgbClr>
                </a:outerShdw>
              </a:effectLst>
              <a:latin typeface="Adobe Garamond Pro Bold" pitchFamily="18" charset="0"/>
            </a:endParaRPr>
          </a:p>
          <a:p>
            <a:endParaRPr lang="en-US" sz="2000" dirty="0" smtClean="0">
              <a:effectLst>
                <a:outerShdw blurRad="38100" dist="38100" dir="2700000" algn="tl">
                  <a:srgbClr val="000000">
                    <a:alpha val="43137"/>
                  </a:srgbClr>
                </a:outerShdw>
              </a:effectLst>
              <a:latin typeface="Adobe Garamond Pro Bold" pitchFamily="18" charset="0"/>
            </a:endParaRPr>
          </a:p>
          <a:p>
            <a:r>
              <a:rPr lang="x-none" sz="2000" smtClean="0">
                <a:effectLst>
                  <a:outerShdw blurRad="38100" dist="38100" dir="2700000" algn="tl">
                    <a:srgbClr val="000000">
                      <a:alpha val="43137"/>
                    </a:srgbClr>
                  </a:outerShdw>
                </a:effectLst>
                <a:latin typeface="Adobe Garamond Pro Bold" pitchFamily="18" charset="0"/>
              </a:rPr>
              <a:t>(Phillipians 3:20b, 21a ESV)</a:t>
            </a:r>
            <a:endParaRPr lang="en-US" sz="2000" dirty="0" smtClean="0">
              <a:effectLst>
                <a:outerShdw blurRad="38100" dist="38100" dir="2700000" algn="tl">
                  <a:srgbClr val="000000">
                    <a:alpha val="43137"/>
                  </a:srgbClr>
                </a:outerShdw>
              </a:effectLst>
              <a:latin typeface="Adobe Garamond Pro Bold" pitchFamily="18" charset="0"/>
            </a:endParaRPr>
          </a:p>
          <a:p>
            <a:endParaRPr lang="en-US" sz="1600" dirty="0" smtClean="0">
              <a:effectLst>
                <a:outerShdw blurRad="38100" dist="38100" dir="2700000" algn="tl">
                  <a:srgbClr val="000000">
                    <a:alpha val="43137"/>
                  </a:srgbClr>
                </a:outerShdw>
              </a:effectLst>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457200" y="209550"/>
            <a:ext cx="838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3600" smtClean="0">
                <a:effectLst>
                  <a:outerShdw blurRad="38100" dist="38100" dir="2700000" algn="tl">
                    <a:srgbClr val="000000">
                      <a:alpha val="43137"/>
                    </a:srgbClr>
                  </a:outerShdw>
                </a:effectLst>
                <a:latin typeface="Adobe Garamond Pro Bold" pitchFamily="18" charset="0"/>
              </a:rPr>
              <a:t>But someone will ask, “How are the dead raised? With what kind of body do they come?”</a:t>
            </a:r>
            <a:r>
              <a:rPr lang="x-none" sz="3600" b="1" smtClean="0">
                <a:effectLst>
                  <a:outerShdw blurRad="38100" dist="38100" dir="2700000" algn="tl">
                    <a:srgbClr val="000000">
                      <a:alpha val="43137"/>
                    </a:srgbClr>
                  </a:outerShdw>
                </a:effectLst>
                <a:latin typeface="Adobe Garamond Pro Bold" pitchFamily="18" charset="0"/>
              </a:rPr>
              <a:t>  </a:t>
            </a:r>
            <a:r>
              <a:rPr lang="x-none" sz="3600" smtClean="0">
                <a:effectLst>
                  <a:outerShdw blurRad="38100" dist="38100" dir="2700000" algn="tl">
                    <a:srgbClr val="000000">
                      <a:alpha val="43137"/>
                    </a:srgbClr>
                  </a:outerShdw>
                </a:effectLst>
                <a:latin typeface="Adobe Garamond Pro Bold" pitchFamily="18" charset="0"/>
              </a:rPr>
              <a:t>You foolish person! What you sow does not come to life unless it dies.</a:t>
            </a:r>
            <a:r>
              <a:rPr lang="x-none" sz="3600" b="1" smtClean="0">
                <a:effectLst>
                  <a:outerShdw blurRad="38100" dist="38100" dir="2700000" algn="tl">
                    <a:srgbClr val="000000">
                      <a:alpha val="43137"/>
                    </a:srgbClr>
                  </a:outerShdw>
                </a:effectLst>
                <a:latin typeface="Adobe Garamond Pro Bold" pitchFamily="18" charset="0"/>
              </a:rPr>
              <a:t>  </a:t>
            </a:r>
            <a:r>
              <a:rPr lang="x-none" sz="3600" smtClean="0">
                <a:effectLst>
                  <a:outerShdw blurRad="38100" dist="38100" dir="2700000" algn="tl">
                    <a:srgbClr val="000000">
                      <a:alpha val="43137"/>
                    </a:srgbClr>
                  </a:outerShdw>
                </a:effectLst>
                <a:latin typeface="Adobe Garamond Pro Bold" pitchFamily="18" charset="0"/>
              </a:rPr>
              <a:t>And what you sow is not the body that is to be, but a bare kernel, perhaps of wheat or of some other grain. </a:t>
            </a:r>
            <a:endParaRPr lang="en-US" sz="3600" dirty="0" smtClean="0">
              <a:effectLst>
                <a:outerShdw blurRad="38100" dist="38100" dir="2700000" algn="tl">
                  <a:srgbClr val="000000">
                    <a:alpha val="43137"/>
                  </a:srgbClr>
                </a:outerShdw>
              </a:effectLst>
              <a:latin typeface="Adobe Garamond Pro Bold" pitchFamily="18" charset="0"/>
            </a:endParaRPr>
          </a:p>
          <a:p>
            <a:endParaRPr lang="en-US" sz="2000" dirty="0" smtClean="0">
              <a:latin typeface="Adobe Garamond Pro Bold" pitchFamily="18" charset="0"/>
            </a:endParaRPr>
          </a:p>
          <a:p>
            <a:r>
              <a:rPr lang="x-none" sz="2000" smtClean="0">
                <a:latin typeface="Adobe Garamond Pro Bold" pitchFamily="18" charset="0"/>
              </a:rPr>
              <a:t>(I Corinthians 15:35-37 ESV)</a:t>
            </a:r>
            <a:endParaRPr lang="en-US" sz="2000" dirty="0" smtClean="0">
              <a:latin typeface="Adobe Garamond Pro Bold" pitchFamily="18" charset="0"/>
            </a:endParaRPr>
          </a:p>
          <a:p>
            <a:endParaRPr lang="en-US" sz="2000" dirty="0" smtClean="0">
              <a:effectLst>
                <a:outerShdw blurRad="38100" dist="38100" dir="2700000" algn="tl">
                  <a:srgbClr val="000000">
                    <a:alpha val="43137"/>
                  </a:srgbClr>
                </a:outerShdw>
              </a:effectLst>
              <a:latin typeface="Adobe Garamond Pro Bold"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pic>
        <p:nvPicPr>
          <p:cNvPr id="4" name="Picture 3" descr="01.jpg"/>
          <p:cNvPicPr>
            <a:picLocks noChangeAspect="1"/>
          </p:cNvPicPr>
          <p:nvPr/>
        </p:nvPicPr>
        <p:blipFill>
          <a:blip r:embed="rId3" cstate="print"/>
          <a:stretch>
            <a:fillRect/>
          </a:stretch>
        </p:blipFill>
        <p:spPr>
          <a:xfrm>
            <a:off x="2260251" y="0"/>
            <a:ext cx="4623498"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1895384"/>
            <a:ext cx="8382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pic>
        <p:nvPicPr>
          <p:cNvPr id="4" name="Picture 3" descr="02.jpg"/>
          <p:cNvPicPr>
            <a:picLocks noChangeAspect="1"/>
          </p:cNvPicPr>
          <p:nvPr/>
        </p:nvPicPr>
        <p:blipFill>
          <a:blip r:embed="rId3" cstate="print"/>
          <a:stretch>
            <a:fillRect/>
          </a:stretch>
        </p:blipFill>
        <p:spPr>
          <a:xfrm>
            <a:off x="1011891" y="0"/>
            <a:ext cx="7120218"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664279"/>
            <a:ext cx="83820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4000" smtClean="0">
                <a:effectLst>
                  <a:outerShdw blurRad="38100" dist="38100" dir="2700000" algn="tl">
                    <a:srgbClr val="000000">
                      <a:alpha val="43137"/>
                    </a:srgbClr>
                  </a:outerShdw>
                </a:effectLst>
                <a:latin typeface="Adobe Garamond Pro Bold" pitchFamily="18" charset="0"/>
              </a:rPr>
              <a:t>… “Hallelujah!</a:t>
            </a:r>
            <a:br>
              <a:rPr lang="x-none" sz="4000" smtClean="0">
                <a:effectLst>
                  <a:outerShdw blurRad="38100" dist="38100" dir="2700000" algn="tl">
                    <a:srgbClr val="000000">
                      <a:alpha val="43137"/>
                    </a:srgbClr>
                  </a:outerShdw>
                </a:effectLst>
                <a:latin typeface="Adobe Garamond Pro Bold" pitchFamily="18" charset="0"/>
              </a:rPr>
            </a:br>
            <a:r>
              <a:rPr lang="x-none" sz="4000" smtClean="0">
                <a:effectLst>
                  <a:outerShdw blurRad="38100" dist="38100" dir="2700000" algn="tl">
                    <a:srgbClr val="000000">
                      <a:alpha val="43137"/>
                    </a:srgbClr>
                  </a:outerShdw>
                </a:effectLst>
                <a:latin typeface="Adobe Garamond Pro Bold" pitchFamily="18" charset="0"/>
              </a:rPr>
              <a:t>For the Lord our God</a:t>
            </a:r>
            <a:br>
              <a:rPr lang="x-none" sz="4000" smtClean="0">
                <a:effectLst>
                  <a:outerShdw blurRad="38100" dist="38100" dir="2700000" algn="tl">
                    <a:srgbClr val="000000">
                      <a:alpha val="43137"/>
                    </a:srgbClr>
                  </a:outerShdw>
                </a:effectLst>
                <a:latin typeface="Adobe Garamond Pro Bold" pitchFamily="18" charset="0"/>
              </a:rPr>
            </a:br>
            <a:r>
              <a:rPr lang="x-none" sz="4000" smtClean="0">
                <a:effectLst>
                  <a:outerShdw blurRad="38100" dist="38100" dir="2700000" algn="tl">
                    <a:srgbClr val="000000">
                      <a:alpha val="43137"/>
                    </a:srgbClr>
                  </a:outerShdw>
                </a:effectLst>
                <a:latin typeface="Adobe Garamond Pro Bold" pitchFamily="18" charset="0"/>
              </a:rPr>
              <a:t>the Almighty reigns. </a:t>
            </a:r>
            <a:endParaRPr lang="en-US" sz="4000" dirty="0" smtClean="0">
              <a:effectLst>
                <a:outerShdw blurRad="38100" dist="38100" dir="2700000" algn="tl">
                  <a:srgbClr val="000000">
                    <a:alpha val="43137"/>
                  </a:srgbClr>
                </a:outerShdw>
              </a:effectLst>
              <a:latin typeface="Adobe Garamond Pro Bold" pitchFamily="18" charset="0"/>
            </a:endParaRPr>
          </a:p>
          <a:p>
            <a:endParaRPr lang="en-US" sz="2000" dirty="0" smtClean="0">
              <a:latin typeface="Adobe Garamond Pro Bold" pitchFamily="18" charset="0"/>
            </a:endParaRPr>
          </a:p>
          <a:p>
            <a:r>
              <a:rPr lang="x-none" sz="2000" smtClean="0">
                <a:latin typeface="Adobe Garamond Pro Bold" pitchFamily="18" charset="0"/>
              </a:rPr>
              <a:t>(Revelation 19:6 ESV)</a:t>
            </a:r>
            <a:endParaRPr lang="en-US" sz="2000" dirty="0" smtClean="0">
              <a:latin typeface="Adobe Garamond Pro Bold"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848945"/>
            <a:ext cx="8382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4000" smtClean="0">
                <a:effectLst>
                  <a:outerShdw blurRad="38100" dist="38100" dir="2700000" algn="tl">
                    <a:srgbClr val="000000">
                      <a:alpha val="43137"/>
                    </a:srgbClr>
                  </a:outerShdw>
                </a:effectLst>
                <a:latin typeface="Adobe Garamond Pro Bold" pitchFamily="18" charset="0"/>
              </a:rPr>
              <a:t>… [the servants of God and the Lamb] will reign forever and ever. </a:t>
            </a:r>
            <a:endParaRPr lang="en-US" sz="4000" dirty="0" smtClean="0">
              <a:effectLst>
                <a:outerShdw blurRad="38100" dist="38100" dir="2700000" algn="tl">
                  <a:srgbClr val="000000">
                    <a:alpha val="43137"/>
                  </a:srgbClr>
                </a:outerShdw>
              </a:effectLst>
              <a:latin typeface="Adobe Garamond Pro Bold" pitchFamily="18" charset="0"/>
            </a:endParaRPr>
          </a:p>
          <a:p>
            <a:endParaRPr lang="en-US" sz="2000" dirty="0" smtClean="0">
              <a:latin typeface="Adobe Garamond Pro Bold" pitchFamily="18" charset="0"/>
            </a:endParaRPr>
          </a:p>
          <a:p>
            <a:r>
              <a:rPr lang="x-none" sz="2000" smtClean="0">
                <a:latin typeface="Adobe Garamond Pro Bold" pitchFamily="18" charset="0"/>
              </a:rPr>
              <a:t>(Revelation 22:5 ESV)</a:t>
            </a:r>
            <a:endParaRPr lang="en-US" sz="2000" dirty="0" smtClean="0">
              <a:latin typeface="Adobe Garamond Pro Bold" pitchFamily="18" charset="0"/>
            </a:endParaRPr>
          </a:p>
          <a:p>
            <a:endParaRPr lang="en-US" sz="1600" dirty="0" smtClean="0">
              <a:effectLst>
                <a:outerShdw blurRad="38100" dist="38100" dir="2700000" algn="tl">
                  <a:srgbClr val="000000">
                    <a:alpha val="43137"/>
                  </a:srgbClr>
                </a:outerShdw>
              </a:effectLst>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457200" y="209550"/>
            <a:ext cx="838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4000" i="1"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rPr>
              <a:t>Existentialists insist that nothing has meaning any longer, and that therefore no intellectual or moral authority of any kind is left … post-modernism is hostile to all truth claims.</a:t>
            </a:r>
            <a:endParaRPr lang="en-US" sz="4000" i="1" dirty="0" smtClean="0">
              <a:solidFill>
                <a:schemeClr val="accent3">
                  <a:lumMod val="60000"/>
                  <a:lumOff val="40000"/>
                </a:schemeClr>
              </a:solidFill>
              <a:effectLst>
                <a:outerShdw blurRad="38100" dist="38100" dir="2700000" algn="tl">
                  <a:srgbClr val="000000">
                    <a:alpha val="43137"/>
                  </a:srgbClr>
                </a:outerShdw>
              </a:effectLst>
              <a:latin typeface="Adobe Garamond Pro Bold" pitchFamily="18" charset="0"/>
            </a:endParaRPr>
          </a:p>
          <a:p>
            <a:endParaRPr lang="en-US" sz="1600" dirty="0" smtClean="0">
              <a:effectLst>
                <a:outerShdw blurRad="38100" dist="38100" dir="2700000" algn="tl">
                  <a:srgbClr val="000000">
                    <a:alpha val="43137"/>
                  </a:srgbClr>
                </a:outerShdw>
              </a:effectLst>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8437</TotalTime>
  <Words>453</Words>
  <Application>Microsoft Office PowerPoint</Application>
  <PresentationFormat>On-screen Show (16:9)</PresentationFormat>
  <Paragraphs>129</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Times New Roman</vt:lpstr>
      <vt:lpstr>Tahoma</vt:lpstr>
      <vt:lpstr>Wingdings</vt:lpstr>
      <vt:lpstr>Corbel</vt:lpstr>
      <vt:lpstr>Adobe Caslon Pro</vt:lpstr>
      <vt:lpstr>Adobe Garamond Pro Bold</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673</cp:revision>
  <dcterms:created xsi:type="dcterms:W3CDTF">2010-01-20T03:08:51Z</dcterms:created>
  <dcterms:modified xsi:type="dcterms:W3CDTF">2010-07-24T21:24:14Z</dcterms:modified>
</cp:coreProperties>
</file>