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7"/>
  </p:notesMasterIdLst>
  <p:sldIdLst>
    <p:sldId id="318" r:id="rId2"/>
    <p:sldId id="406" r:id="rId3"/>
    <p:sldId id="422" r:id="rId4"/>
    <p:sldId id="423" r:id="rId5"/>
    <p:sldId id="424" r:id="rId6"/>
    <p:sldId id="421" r:id="rId7"/>
    <p:sldId id="425" r:id="rId8"/>
    <p:sldId id="426" r:id="rId9"/>
    <p:sldId id="427" r:id="rId10"/>
    <p:sldId id="429" r:id="rId11"/>
    <p:sldId id="416" r:id="rId12"/>
    <p:sldId id="417" r:id="rId13"/>
    <p:sldId id="418" r:id="rId14"/>
    <p:sldId id="419" r:id="rId15"/>
    <p:sldId id="415" r:id="rId16"/>
  </p:sldIdLst>
  <p:sldSz cx="9144000" cy="5143500" type="screen16x9"/>
  <p:notesSz cx="6858000" cy="9144000"/>
  <p:embeddedFontLst>
    <p:embeddedFont>
      <p:font typeface="Tahoma" pitchFamily="34" charset="0"/>
      <p:regular r:id="rId18"/>
      <p:bold r:id="rId19"/>
    </p:embeddedFont>
    <p:embeddedFont>
      <p:font typeface="Corbel" pitchFamily="34" charset="0"/>
      <p:regular r:id="rId20"/>
      <p:bold r:id="rId21"/>
      <p:italic r:id="rId22"/>
      <p:boldItalic r:id="rId23"/>
    </p:embeddedFont>
    <p:embeddedFont>
      <p:font typeface="Calibri" pitchFamily="34" charset="0"/>
      <p:regular r:id="rId24"/>
      <p:bold r:id="rId25"/>
      <p:italic r:id="rId26"/>
      <p:boldItalic r:id="rId27"/>
    </p:embeddedFont>
    <p:embeddedFont>
      <p:font typeface="Wingdings 2" pitchFamily="18" charset="2"/>
      <p:regular r:id="rId28"/>
    </p:embeddedFont>
    <p:embeddedFont>
      <p:font typeface="Wingdings 3" pitchFamily="18" charset="2"/>
      <p:regular r:id="rId29"/>
    </p:embeddedFont>
    <p:embeddedFont>
      <p:font typeface="Consolas" pitchFamily="49" charset="0"/>
      <p:regular r:id="rId30"/>
      <p:bold r:id="rId31"/>
      <p:italic r:id="rId32"/>
      <p:boldItalic r:id="rId3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721" autoAdjust="0"/>
  </p:normalViewPr>
  <p:slideViewPr>
    <p:cSldViewPr>
      <p:cViewPr varScale="1">
        <p:scale>
          <a:sx n="138" d="100"/>
          <a:sy n="138" d="100"/>
        </p:scale>
        <p:origin x="-138" y="-10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7/3/2010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7/3/2010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7/3/2010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7/3/2010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7/3/2010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7/3/2010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7/3/2010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7/3/2010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7/3/2010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7/3/2010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7/3/2010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7/3/2010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7/3/2010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fade thruBlk="1"/>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92500" lnSpcReduction="1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9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SzPct val="80000"/>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1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Introduction</a:t>
            </a:r>
          </a:p>
          <a:p>
            <a:pPr marL="685800" lvl="1" indent="-228600" algn="l" eaLnBrk="1" fontAlgn="auto" hangingPunct="1">
              <a:spcAft>
                <a:spcPts val="0"/>
              </a:spcAft>
              <a:buClr>
                <a:schemeClr val="accent3"/>
              </a:buClr>
              <a:buSzPct val="80000"/>
              <a:buFont typeface="Wingdings" pitchFamily="2" charset="2"/>
              <a:buChar char="§"/>
              <a:defRPr/>
            </a:pPr>
            <a:r>
              <a:rPr lang="en-US" sz="1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681394"/>
            <a:ext cx="7010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 the Most High rules the kingdom of men and gives it to whom he will.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(Daniel 4:32b ESV)</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outerShdw blurRad="38100" dist="38100" dir="2700000" algn="tl">
                  <a:srgbClr val="000000">
                    <a:alpha val="43137"/>
                  </a:srgbClr>
                </a:outerShdw>
              </a:effectLst>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outerShdw blurRad="38100" dist="38100" dir="2700000" algn="tl">
                  <a:srgbClr val="000000">
                    <a:alpha val="43137"/>
                  </a:srgbClr>
                </a:outerShdw>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 in this city there were gathered together against your holy servant Jesus … both Herod and Pontius Pilate, along with the Gentiles and the peoples of Israel,</a:t>
            </a:r>
            <a:r>
              <a:rPr kumimoji="0" lang="en-US" sz="2000" b="1"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 </a:t>
            </a:r>
            <a:r>
              <a:rPr kumimoji="0" lang="en-US" sz="2000" b="0"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to do whatever your hand and your plan had predestined to take place.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outerShdw blurRad="38100" dist="38100" dir="2700000" algn="tl">
                    <a:srgbClr val="000000">
                      <a:alpha val="43137"/>
                    </a:srgbClr>
                  </a:outerShdw>
                </a:effectLst>
                <a:latin typeface="+mn-lt"/>
                <a:ea typeface="Times New Roman" pitchFamily="18" charset="0"/>
                <a:cs typeface="Tahoma" pitchFamily="34" charset="0"/>
              </a:rPr>
              <a:t>(Acts 4:27b, 28 ESV)</a:t>
            </a:r>
            <a:endParaRPr kumimoji="0" lang="en-US" b="0" i="0" u="none" strike="noStrike" cap="none" normalizeH="0" baseline="0" dirty="0" smtClean="0">
              <a:ln>
                <a:noFill/>
              </a:ln>
              <a:effectLst>
                <a:outerShdw blurRad="38100" dist="38100" dir="2700000" algn="tl">
                  <a:srgbClr val="000000">
                    <a:alpha val="43137"/>
                  </a:srgbClr>
                </a:outerShdw>
              </a:effectLst>
              <a:latin typeface="+mn-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649873"/>
            <a:ext cx="70104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1600" smtClean="0">
                <a:effectLst>
                  <a:outerShdw blurRad="38100" dist="38100" dir="2700000" algn="tl">
                    <a:srgbClr val="000000">
                      <a:alpha val="43137"/>
                    </a:srgbClr>
                  </a:outerShdw>
                </a:effectLst>
                <a:latin typeface="+mn-lt"/>
              </a:rPr>
              <a:t>Ah, Assyria, the rod of my anger;</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the staff in their hands is my fury!</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Against a godless nation I send him,</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and against the people of my wrath I command him,</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to take spoil and seize plunder,</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and to tread them down like the mire of the streets. </a:t>
            </a:r>
            <a:r>
              <a:rPr lang="en-US" sz="1600" dirty="0" smtClean="0">
                <a:effectLst>
                  <a:outerShdw blurRad="38100" dist="38100" dir="2700000" algn="tl">
                    <a:srgbClr val="000000">
                      <a:alpha val="43137"/>
                    </a:srgbClr>
                  </a:outerShdw>
                </a:effectLst>
                <a:latin typeface="+mn-lt"/>
              </a:rPr>
              <a:t/>
            </a:r>
            <a:br>
              <a:rPr lang="en-US" sz="1600" dirty="0" smtClean="0">
                <a:effectLst>
                  <a:outerShdw blurRad="38100" dist="38100" dir="2700000" algn="tl">
                    <a:srgbClr val="000000">
                      <a:alpha val="43137"/>
                    </a:srgbClr>
                  </a:outerShdw>
                </a:effectLst>
                <a:latin typeface="+mn-lt"/>
              </a:rPr>
            </a:br>
            <a:r>
              <a:rPr lang="x-none" sz="1200" smtClean="0">
                <a:effectLst>
                  <a:outerShdw blurRad="38100" dist="38100" dir="2700000" algn="tl">
                    <a:srgbClr val="000000">
                      <a:alpha val="43137"/>
                    </a:srgbClr>
                  </a:outerShdw>
                </a:effectLst>
                <a:latin typeface="+mn-lt"/>
              </a:rPr>
              <a:t>(Isaiah 10:5, 6 ESV)</a:t>
            </a:r>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Now I have given all these lands into the hand of Nebuchadnezzar, the king of Babylon, my servant … </a:t>
            </a:r>
            <a:r>
              <a:rPr lang="en-US" sz="1600" dirty="0" smtClean="0">
                <a:effectLst>
                  <a:outerShdw blurRad="38100" dist="38100" dir="2700000" algn="tl">
                    <a:srgbClr val="000000">
                      <a:alpha val="43137"/>
                    </a:srgbClr>
                  </a:outerShdw>
                </a:effectLst>
                <a:latin typeface="+mn-lt"/>
              </a:rPr>
              <a:t/>
            </a:r>
            <a:br>
              <a:rPr lang="en-US" sz="1600" dirty="0" smtClean="0">
                <a:effectLst>
                  <a:outerShdw blurRad="38100" dist="38100" dir="2700000" algn="tl">
                    <a:srgbClr val="000000">
                      <a:alpha val="43137"/>
                    </a:srgbClr>
                  </a:outerShdw>
                </a:effectLst>
                <a:latin typeface="+mn-lt"/>
              </a:rPr>
            </a:br>
            <a:r>
              <a:rPr lang="x-none" sz="1200" smtClean="0">
                <a:effectLst>
                  <a:outerShdw blurRad="38100" dist="38100" dir="2700000" algn="tl">
                    <a:srgbClr val="000000">
                      <a:alpha val="43137"/>
                    </a:srgbClr>
                  </a:outerShdw>
                </a:effectLst>
                <a:latin typeface="+mn-lt"/>
              </a:rPr>
              <a:t>(Jeremiah 27:6a ESV)</a:t>
            </a:r>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[The Lord, your Redeemer, says of Cyrus, ‘He is my shepherd,</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and he shall fulfill all my purpose’; </a:t>
            </a:r>
            <a:r>
              <a:rPr lang="en-US" sz="1600" dirty="0" smtClean="0">
                <a:effectLst>
                  <a:outerShdw blurRad="38100" dist="38100" dir="2700000" algn="tl">
                    <a:srgbClr val="000000">
                      <a:alpha val="43137"/>
                    </a:srgbClr>
                  </a:outerShdw>
                </a:effectLst>
                <a:latin typeface="+mn-lt"/>
              </a:rPr>
              <a:t/>
            </a:r>
            <a:br>
              <a:rPr lang="en-US" sz="1600" dirty="0" smtClean="0">
                <a:effectLst>
                  <a:outerShdw blurRad="38100" dist="38100" dir="2700000" algn="tl">
                    <a:srgbClr val="000000">
                      <a:alpha val="43137"/>
                    </a:srgbClr>
                  </a:outerShdw>
                </a:effectLst>
                <a:latin typeface="+mn-lt"/>
              </a:rPr>
            </a:br>
            <a:r>
              <a:rPr lang="x-none" sz="1200" smtClean="0">
                <a:effectLst>
                  <a:outerShdw blurRad="38100" dist="38100" dir="2700000" algn="tl">
                    <a:srgbClr val="000000">
                      <a:alpha val="43137"/>
                    </a:srgbClr>
                  </a:outerShdw>
                </a:effectLst>
                <a:latin typeface="+mn-lt"/>
              </a:rPr>
              <a:t>(Isaiah 44:28 ESV)</a:t>
            </a:r>
            <a:endParaRPr lang="en-US" sz="12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1277093"/>
            <a:ext cx="70104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800" smtClean="0">
                <a:effectLst>
                  <a:outerShdw blurRad="38100" dist="38100" dir="2700000" algn="tl">
                    <a:srgbClr val="000000">
                      <a:alpha val="43137"/>
                    </a:srgbClr>
                  </a:outerShdw>
                </a:effectLst>
                <a:latin typeface="+mn-lt"/>
              </a:rPr>
              <a:t>For I the Lord do not change … </a:t>
            </a:r>
            <a:r>
              <a:rPr lang="en-US" sz="2800" dirty="0" smtClean="0">
                <a:effectLst>
                  <a:outerShdw blurRad="38100" dist="38100" dir="2700000" algn="tl">
                    <a:srgbClr val="000000">
                      <a:alpha val="43137"/>
                    </a:srgbClr>
                  </a:outerShdw>
                </a:effectLst>
                <a:latin typeface="+mn-lt"/>
              </a:rPr>
              <a:t/>
            </a:r>
            <a:br>
              <a:rPr lang="en-US" sz="2800" dirty="0" smtClean="0">
                <a:effectLst>
                  <a:outerShdw blurRad="38100" dist="38100" dir="2700000" algn="tl">
                    <a:srgbClr val="000000">
                      <a:alpha val="43137"/>
                    </a:srgbClr>
                  </a:outerShdw>
                </a:effectLst>
                <a:latin typeface="+mn-lt"/>
              </a:rPr>
            </a:br>
            <a:r>
              <a:rPr lang="x-none" sz="2000" smtClean="0">
                <a:effectLst>
                  <a:outerShdw blurRad="38100" dist="38100" dir="2700000" algn="tl">
                    <a:srgbClr val="000000">
                      <a:alpha val="43137"/>
                    </a:srgbClr>
                  </a:outerShdw>
                </a:effectLst>
                <a:latin typeface="+mn-lt"/>
              </a:rPr>
              <a:t>(Malachi 3:6a ESV)</a:t>
            </a:r>
            <a:endParaRPr lang="en-US" sz="2000" dirty="0" smtClean="0">
              <a:effectLst>
                <a:outerShdw blurRad="38100" dist="38100" dir="2700000" algn="tl">
                  <a:srgbClr val="000000">
                    <a:alpha val="43137"/>
                  </a:srgbClr>
                </a:outerShdw>
              </a:effectLst>
              <a:latin typeface="+mn-lt"/>
            </a:endParaRPr>
          </a:p>
          <a:p>
            <a:r>
              <a:rPr lang="x-none" sz="2800" smtClean="0">
                <a:effectLst>
                  <a:outerShdw blurRad="38100" dist="38100" dir="2700000" algn="tl">
                    <a:srgbClr val="000000">
                      <a:alpha val="43137"/>
                    </a:srgbClr>
                  </a:outerShdw>
                </a:effectLst>
                <a:latin typeface="+mn-lt"/>
              </a:rPr>
              <a:t> </a:t>
            </a:r>
            <a:endParaRPr lang="en-US" sz="2800" dirty="0" smtClean="0">
              <a:effectLst>
                <a:outerShdw blurRad="38100" dist="38100" dir="2700000" algn="tl">
                  <a:srgbClr val="000000">
                    <a:alpha val="43137"/>
                  </a:srgbClr>
                </a:outerShdw>
              </a:effectLst>
              <a:latin typeface="+mn-lt"/>
            </a:endParaRPr>
          </a:p>
          <a:p>
            <a:r>
              <a:rPr lang="x-none" sz="2800" smtClean="0">
                <a:effectLst>
                  <a:outerShdw blurRad="38100" dist="38100" dir="2700000" algn="tl">
                    <a:srgbClr val="000000">
                      <a:alpha val="43137"/>
                    </a:srgbClr>
                  </a:outerShdw>
                </a:effectLst>
                <a:latin typeface="+mn-lt"/>
              </a:rPr>
              <a:t>if we are faithless, [God] remains faithful-for he cannot deny himself. </a:t>
            </a:r>
            <a:r>
              <a:rPr lang="en-US" sz="2800" dirty="0" smtClean="0">
                <a:effectLst>
                  <a:outerShdw blurRad="38100" dist="38100" dir="2700000" algn="tl">
                    <a:srgbClr val="000000">
                      <a:alpha val="43137"/>
                    </a:srgbClr>
                  </a:outerShdw>
                </a:effectLst>
                <a:latin typeface="+mn-lt"/>
              </a:rPr>
              <a:t/>
            </a:r>
            <a:br>
              <a:rPr lang="en-US" sz="2800" dirty="0" smtClean="0">
                <a:effectLst>
                  <a:outerShdw blurRad="38100" dist="38100" dir="2700000" algn="tl">
                    <a:srgbClr val="000000">
                      <a:alpha val="43137"/>
                    </a:srgbClr>
                  </a:outerShdw>
                </a:effectLst>
                <a:latin typeface="+mn-lt"/>
              </a:rPr>
            </a:br>
            <a:r>
              <a:rPr lang="x-none" sz="2000" smtClean="0">
                <a:effectLst>
                  <a:outerShdw blurRad="38100" dist="38100" dir="2700000" algn="tl">
                    <a:srgbClr val="000000">
                      <a:alpha val="43137"/>
                    </a:srgbClr>
                  </a:outerShdw>
                </a:effectLst>
                <a:latin typeface="+mn-lt"/>
              </a:rPr>
              <a:t>(2 Timothy 2:13, ESV)</a:t>
            </a:r>
            <a:endParaRPr lang="en-US" sz="20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14400" y="618352"/>
            <a:ext cx="70104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mtClean="0">
                <a:effectLst>
                  <a:outerShdw blurRad="38100" dist="38100" dir="2700000" algn="tl">
                    <a:srgbClr val="000000">
                      <a:alpha val="43137"/>
                    </a:srgbClr>
                  </a:outerShdw>
                </a:effectLst>
                <a:latin typeface="+mn-lt"/>
              </a:rPr>
              <a:t>For God so loved the world,</a:t>
            </a:r>
            <a:r>
              <a:rPr lang="en-US" dirty="0" smtClean="0">
                <a:effectLst>
                  <a:outerShdw blurRad="38100" dist="38100" dir="2700000" algn="tl">
                    <a:srgbClr val="000000">
                      <a:alpha val="43137"/>
                    </a:srgbClr>
                  </a:outerShdw>
                </a:effectLst>
                <a:latin typeface="+mn-lt"/>
              </a:rPr>
              <a:t> </a:t>
            </a:r>
            <a:r>
              <a:rPr lang="x-none" smtClean="0">
                <a:effectLst>
                  <a:outerShdw blurRad="38100" dist="38100" dir="2700000" algn="tl">
                    <a:srgbClr val="000000">
                      <a:alpha val="43137"/>
                    </a:srgbClr>
                  </a:outerShdw>
                </a:effectLst>
                <a:latin typeface="+mn-lt"/>
              </a:rPr>
              <a:t>that he gave his only Son, that whoever believes in him should not perish but have eternal life.  </a:t>
            </a:r>
            <a:r>
              <a:rPr lang="en-US" dirty="0" smtClean="0">
                <a:effectLst>
                  <a:outerShdw blurRad="38100" dist="38100" dir="2700000" algn="tl">
                    <a:srgbClr val="000000">
                      <a:alpha val="43137"/>
                    </a:srgbClr>
                  </a:outerShdw>
                </a:effectLst>
                <a:latin typeface="+mn-lt"/>
              </a:rPr>
              <a:t/>
            </a:r>
            <a:br>
              <a:rPr lang="en-US" dirty="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(John 3:16 ESV)</a:t>
            </a:r>
            <a:endParaRPr lang="en-US" sz="1600" dirty="0" smtClean="0">
              <a:effectLst>
                <a:outerShdw blurRad="38100" dist="38100" dir="2700000" algn="tl">
                  <a:srgbClr val="000000">
                    <a:alpha val="43137"/>
                  </a:srgbClr>
                </a:outerShdw>
              </a:effectLst>
              <a:latin typeface="+mn-lt"/>
            </a:endParaRPr>
          </a:p>
          <a:p>
            <a:r>
              <a:rPr lang="x-none" smtClean="0">
                <a:effectLst>
                  <a:outerShdw blurRad="38100" dist="38100" dir="2700000" algn="tl">
                    <a:srgbClr val="000000">
                      <a:alpha val="43137"/>
                    </a:srgbClr>
                  </a:outerShdw>
                </a:effectLst>
                <a:latin typeface="+mn-lt"/>
              </a:rPr>
              <a:t> </a:t>
            </a:r>
            <a:endParaRPr lang="en-US" dirty="0" smtClean="0">
              <a:effectLst>
                <a:outerShdw blurRad="38100" dist="38100" dir="2700000" algn="tl">
                  <a:srgbClr val="000000">
                    <a:alpha val="43137"/>
                  </a:srgbClr>
                </a:outerShdw>
              </a:effectLst>
              <a:latin typeface="+mn-lt"/>
            </a:endParaRPr>
          </a:p>
          <a:p>
            <a:r>
              <a:rPr lang="x-none" smtClean="0">
                <a:effectLst>
                  <a:outerShdw blurRad="38100" dist="38100" dir="2700000" algn="tl">
                    <a:srgbClr val="000000">
                      <a:alpha val="43137"/>
                    </a:srgbClr>
                  </a:outerShdw>
                </a:effectLst>
                <a:latin typeface="+mn-lt"/>
              </a:rPr>
              <a:t>… whoever does not obey the Son shall not see life, but the wrath of God remains on him. </a:t>
            </a:r>
            <a:r>
              <a:rPr lang="en-US" dirty="0" smtClean="0">
                <a:effectLst>
                  <a:outerShdw blurRad="38100" dist="38100" dir="2700000" algn="tl">
                    <a:srgbClr val="000000">
                      <a:alpha val="43137"/>
                    </a:srgbClr>
                  </a:outerShdw>
                </a:effectLst>
                <a:latin typeface="+mn-lt"/>
              </a:rPr>
              <a:t/>
            </a:r>
            <a:br>
              <a:rPr lang="en-US" dirty="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(John 3:36b ESV)</a:t>
            </a:r>
            <a:endParaRPr lang="en-US" sz="1600" dirty="0" smtClean="0">
              <a:effectLst>
                <a:outerShdw blurRad="38100" dist="38100" dir="2700000" algn="tl">
                  <a:srgbClr val="000000">
                    <a:alpha val="43137"/>
                  </a:srgbClr>
                </a:outerShdw>
              </a:effectLst>
              <a:latin typeface="+mn-lt"/>
            </a:endParaRPr>
          </a:p>
          <a:p>
            <a:r>
              <a:rPr lang="x-none" smtClean="0">
                <a:effectLst>
                  <a:outerShdw blurRad="38100" dist="38100" dir="2700000" algn="tl">
                    <a:srgbClr val="000000">
                      <a:alpha val="43137"/>
                    </a:srgbClr>
                  </a:outerShdw>
                </a:effectLst>
                <a:latin typeface="+mn-lt"/>
              </a:rPr>
              <a:t> </a:t>
            </a:r>
            <a:endParaRPr lang="en-US" dirty="0" smtClean="0">
              <a:effectLst>
                <a:outerShdw blurRad="38100" dist="38100" dir="2700000" algn="tl">
                  <a:srgbClr val="000000">
                    <a:alpha val="43137"/>
                  </a:srgbClr>
                </a:outerShdw>
              </a:effectLst>
              <a:latin typeface="+mn-lt"/>
            </a:endParaRPr>
          </a:p>
          <a:p>
            <a:r>
              <a:rPr lang="x-none" smtClean="0">
                <a:effectLst>
                  <a:outerShdw blurRad="38100" dist="38100" dir="2700000" algn="tl">
                    <a:srgbClr val="000000">
                      <a:alpha val="43137"/>
                    </a:srgbClr>
                  </a:outerShdw>
                </a:effectLst>
                <a:latin typeface="+mn-lt"/>
              </a:rPr>
              <a:t>And you were dead in the trespasses and sins … and were by nature children of wrath, like the rest of mankind.</a:t>
            </a:r>
            <a:r>
              <a:rPr lang="x-none" b="1" smtClean="0">
                <a:effectLst>
                  <a:outerShdw blurRad="38100" dist="38100" dir="2700000" algn="tl">
                    <a:srgbClr val="000000">
                      <a:alpha val="43137"/>
                    </a:srgbClr>
                  </a:outerShdw>
                </a:effectLst>
                <a:latin typeface="+mn-lt"/>
              </a:rPr>
              <a:t>  </a:t>
            </a:r>
            <a:r>
              <a:rPr lang="x-none" smtClean="0">
                <a:effectLst>
                  <a:outerShdw blurRad="38100" dist="38100" dir="2700000" algn="tl">
                    <a:srgbClr val="000000">
                      <a:alpha val="43137"/>
                    </a:srgbClr>
                  </a:outerShdw>
                </a:effectLst>
                <a:latin typeface="+mn-lt"/>
              </a:rPr>
              <a:t>But God, being rich in mercy, because of the great love with which he loved us,</a:t>
            </a:r>
            <a:r>
              <a:rPr lang="x-none" b="1" smtClean="0">
                <a:effectLst>
                  <a:outerShdw blurRad="38100" dist="38100" dir="2700000" algn="tl">
                    <a:srgbClr val="000000">
                      <a:alpha val="43137"/>
                    </a:srgbClr>
                  </a:outerShdw>
                </a:effectLst>
                <a:latin typeface="+mn-lt"/>
              </a:rPr>
              <a:t> </a:t>
            </a:r>
            <a:r>
              <a:rPr lang="x-none" smtClean="0">
                <a:effectLst>
                  <a:outerShdw blurRad="38100" dist="38100" dir="2700000" algn="tl">
                    <a:srgbClr val="000000">
                      <a:alpha val="43137"/>
                    </a:srgbClr>
                  </a:outerShdw>
                </a:effectLst>
                <a:latin typeface="+mn-lt"/>
              </a:rPr>
              <a:t>even when we were dead in our trespasses, made us alive … </a:t>
            </a:r>
            <a:r>
              <a:rPr lang="en-US" dirty="0" smtClean="0">
                <a:effectLst>
                  <a:outerShdw blurRad="38100" dist="38100" dir="2700000" algn="tl">
                    <a:srgbClr val="000000">
                      <a:alpha val="43137"/>
                    </a:srgbClr>
                  </a:outerShdw>
                </a:effectLst>
                <a:latin typeface="+mn-lt"/>
              </a:rPr>
              <a:t/>
            </a:r>
            <a:br>
              <a:rPr lang="en-US" dirty="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(Ephesians 2:1a, 3b-5a ESV)</a:t>
            </a:r>
            <a:endParaRPr lang="en-US" sz="16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14400" y="984707"/>
            <a:ext cx="7010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800" smtClean="0">
                <a:solidFill>
                  <a:schemeClr val="accent3">
                    <a:lumMod val="60000"/>
                    <a:lumOff val="40000"/>
                  </a:schemeClr>
                </a:solidFill>
                <a:effectLst>
                  <a:outerShdw blurRad="38100" dist="38100" dir="2700000" algn="tl">
                    <a:srgbClr val="000000">
                      <a:alpha val="43137"/>
                    </a:srgbClr>
                  </a:outerShdw>
                </a:effectLst>
                <a:latin typeface="+mn-lt"/>
              </a:rPr>
              <a:t>Grace is love, but love of a special sort.  It is love which is kind to the unkind, and generous to the ungrateful and undeserving.  Grace is God’s free and unmerited favor, loving the unlovable …</a:t>
            </a:r>
            <a:endParaRPr lang="en-US" sz="28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6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905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3" name="Subtitle 2"/>
          <p:cNvSpPr>
            <a:spLocks noGrp="1"/>
          </p:cNvSpPr>
          <p:nvPr>
            <p:ph type="subTitle" idx="1"/>
          </p:nvPr>
        </p:nvSpPr>
        <p:spPr>
          <a:xfrm>
            <a:off x="1447800" y="1657350"/>
            <a:ext cx="6400800" cy="2667000"/>
          </a:xfrm>
        </p:spPr>
        <p:txBody>
          <a:bodyPr anchor="t">
            <a:normAutofit fontScale="92500" lnSpcReduction="10000"/>
          </a:bodyPr>
          <a:lstStyle/>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Purpose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Land of the Bible</a:t>
            </a:r>
          </a:p>
          <a:p>
            <a:pPr marL="228600" indent="-228600" eaLnBrk="1" fontAlgn="auto" hangingPunct="1">
              <a:spcAft>
                <a:spcPts val="0"/>
              </a:spcAft>
              <a:buFont typeface="Wingdings"/>
              <a:buAutoNum type="arabicPeriod"/>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Old Testament</a:t>
            </a:r>
          </a:p>
          <a:p>
            <a:pPr marL="228600" indent="-228600" eaLnBrk="1" fontAlgn="auto" hangingPunct="1">
              <a:spcAft>
                <a:spcPts val="0"/>
              </a:spcAft>
              <a:buFont typeface="Wingdings"/>
              <a:buAutoNum type="arabicPeriod"/>
              <a:defRPr/>
            </a:pPr>
            <a:r>
              <a:rPr lang="en-US" sz="1200" b="1" i="1" dirty="0" smtClean="0">
                <a:solidFill>
                  <a:schemeClr val="tx1">
                    <a:lumMod val="9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Story of the Bible – New Testament </a:t>
            </a:r>
          </a:p>
          <a:p>
            <a:pPr marL="228600" indent="-228600" eaLnBrk="1" fontAlgn="auto" hangingPunct="1">
              <a:spcAft>
                <a:spcPts val="0"/>
              </a:spcAft>
              <a:buFont typeface="Wingdings"/>
              <a:buAutoNum type="arabicPeriod"/>
              <a:defRPr/>
            </a:pPr>
            <a:r>
              <a:rPr lang="en-US" sz="19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Message of the Bible</a:t>
            </a:r>
          </a:p>
          <a:p>
            <a:pPr marL="228600" indent="-228600" eaLnBrk="1" fontAlgn="auto" hangingPunct="1">
              <a:spcAft>
                <a:spcPts val="0"/>
              </a:spcAft>
              <a:buSzPct val="80000"/>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          </a:t>
            </a:r>
            <a:r>
              <a:rPr lang="en-US" sz="1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Introduction</a:t>
            </a:r>
          </a:p>
          <a:p>
            <a:pPr marL="685800" lvl="1" indent="-228600" algn="l" eaLnBrk="1" fontAlgn="auto" hangingPunct="1">
              <a:spcAft>
                <a:spcPts val="0"/>
              </a:spcAft>
              <a:buClr>
                <a:schemeClr val="accent3"/>
              </a:buClr>
              <a:buSzPct val="80000"/>
              <a:buFont typeface="Wingdings" pitchFamily="2" charset="2"/>
              <a:buChar char="§"/>
              <a:defRPr/>
            </a:pPr>
            <a:r>
              <a:rPr lang="en-US" sz="16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The living and consistent God</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Redemption</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Adoption</a:t>
            </a:r>
          </a:p>
          <a:p>
            <a:pPr marL="685800" lvl="1" indent="-228600" algn="l" eaLnBrk="1" fontAlgn="auto" hangingPunct="1">
              <a:spcAft>
                <a:spcPts val="0"/>
              </a:spcAft>
              <a:buClr>
                <a:schemeClr val="accent3"/>
              </a:buClr>
              <a:buSzPct val="80000"/>
              <a:buFont typeface="Wingdings" pitchFamily="2" charset="2"/>
              <a:buChar char="§"/>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Glorification</a:t>
            </a:r>
          </a:p>
          <a:p>
            <a:pPr marL="228600" indent="-228600" eaLnBrk="1" fontAlgn="auto" hangingPunct="1">
              <a:spcAft>
                <a:spcPts val="0"/>
              </a:spcAft>
              <a:buClr>
                <a:schemeClr val="tx1"/>
              </a:buClr>
              <a:buSzPct val="80000"/>
              <a:buFont typeface="Arial" pitchFamily="34" charset="0"/>
              <a:buChar char="•"/>
              <a:defRPr/>
            </a:pPr>
            <a:endPar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6.     The Authority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7.     The Interpretation of the Bible</a:t>
            </a:r>
          </a:p>
          <a:p>
            <a:pPr marL="228600" indent="-228600" eaLnBrk="1" fontAlgn="auto" hangingPunct="1">
              <a:spcAft>
                <a:spcPts val="0"/>
              </a:spcAft>
              <a:defRPr/>
            </a:pPr>
            <a:r>
              <a:rPr lang="en-US" sz="1200" b="1" i="1" dirty="0" smtClean="0">
                <a:solidFill>
                  <a:schemeClr val="tx1">
                    <a:lumMod val="85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8.     The Use of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pic>
        <p:nvPicPr>
          <p:cNvPr id="8" name="Picture 7" descr="books-of-the-bible.jpg"/>
          <p:cNvPicPr>
            <a:picLocks noChangeAspect="1"/>
          </p:cNvPicPr>
          <p:nvPr/>
        </p:nvPicPr>
        <p:blipFill>
          <a:blip r:embed="rId3" cstate="print"/>
          <a:stretch>
            <a:fillRect/>
          </a:stretch>
        </p:blipFill>
        <p:spPr>
          <a:xfrm>
            <a:off x="152400" y="0"/>
            <a:ext cx="3700360" cy="5143500"/>
          </a:xfrm>
          <a:prstGeom prst="rect">
            <a:avLst/>
          </a:prstGeom>
          <a:effectLst>
            <a:outerShdw blurRad="63500" sx="102000" sy="102000" algn="ctr" rotWithShape="0">
              <a:prstClr val="black">
                <a:alpha val="40000"/>
              </a:prstClr>
            </a:outerShdw>
          </a:effectLst>
        </p:spPr>
      </p:pic>
      <p:pic>
        <p:nvPicPr>
          <p:cNvPr id="9" name="Picture 8" descr="books-of-the-bible-02.jpg"/>
          <p:cNvPicPr>
            <a:picLocks noChangeAspect="1"/>
          </p:cNvPicPr>
          <p:nvPr/>
        </p:nvPicPr>
        <p:blipFill>
          <a:blip r:embed="rId4" cstate="print"/>
          <a:stretch>
            <a:fillRect/>
          </a:stretch>
        </p:blipFill>
        <p:spPr>
          <a:xfrm>
            <a:off x="3581400" y="733806"/>
            <a:ext cx="5486400" cy="1837944"/>
          </a:xfrm>
          <a:prstGeom prst="rect">
            <a:avLst/>
          </a:prstGeom>
          <a:effectLst>
            <a:outerShdw blurRad="63500" sx="102000" sy="102000" algn="ctr" rotWithShape="0">
              <a:prstClr val="black">
                <a:alpha val="40000"/>
              </a:prstClr>
            </a:outerShdw>
          </a:effectLst>
        </p:spPr>
      </p:pic>
      <p:pic>
        <p:nvPicPr>
          <p:cNvPr id="11" name="Picture 10" descr="books-of-the-bible-04.jpg"/>
          <p:cNvPicPr>
            <a:picLocks noChangeAspect="1"/>
          </p:cNvPicPr>
          <p:nvPr/>
        </p:nvPicPr>
        <p:blipFill>
          <a:blip r:embed="rId5" cstate="print"/>
          <a:stretch>
            <a:fillRect/>
          </a:stretch>
        </p:blipFill>
        <p:spPr>
          <a:xfrm>
            <a:off x="3581400" y="3105150"/>
            <a:ext cx="5486400" cy="1325880"/>
          </a:xfrm>
          <a:prstGeom prst="rect">
            <a:avLst/>
          </a:prstGeom>
          <a:effectLst>
            <a:outerShdw blurRad="63500" sx="102000" sy="102000" algn="ctr" rotWithShape="0">
              <a:prstClr val="black">
                <a:alpha val="40000"/>
              </a:prstClr>
            </a:outerShdw>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7" name="TextBox 6"/>
          <p:cNvSpPr txBox="1"/>
          <p:nvPr/>
        </p:nvSpPr>
        <p:spPr>
          <a:xfrm>
            <a:off x="1600200" y="895350"/>
            <a:ext cx="6248400" cy="2862322"/>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mn-lt"/>
              </a:rPr>
              <a:t>"The answer to such people is that if they cannot understand books written for grown-ups, they should not talk about them“</a:t>
            </a:r>
            <a:r>
              <a:rPr lang="en-US" dirty="0" smtClean="0">
                <a:effectLst>
                  <a:outerShdw blurRad="38100" dist="38100" dir="2700000" algn="tl">
                    <a:srgbClr val="000000">
                      <a:alpha val="43137"/>
                    </a:srgbClr>
                  </a:outerShdw>
                </a:effectLst>
                <a:latin typeface="+mn-lt"/>
              </a:rPr>
              <a:t/>
            </a:r>
            <a:br>
              <a:rPr lang="en-US" dirty="0" smtClean="0">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 </a:t>
            </a:r>
            <a:br>
              <a:rPr lang="en-US" dirty="0" smtClean="0">
                <a:effectLst>
                  <a:outerShdw blurRad="38100" dist="38100" dir="2700000" algn="tl">
                    <a:srgbClr val="000000">
                      <a:alpha val="43137"/>
                    </a:srgbClr>
                  </a:outerShdw>
                </a:effectLst>
                <a:latin typeface="+mn-lt"/>
              </a:rPr>
            </a:br>
            <a:r>
              <a:rPr lang="en-US" sz="1600" dirty="0" smtClean="0">
                <a:latin typeface="+mn-lt"/>
              </a:rPr>
              <a:t>(C. S. Lewis, </a:t>
            </a:r>
            <a:r>
              <a:rPr lang="en-US" sz="1600" i="1" dirty="0" smtClean="0">
                <a:latin typeface="+mn-lt"/>
              </a:rPr>
              <a:t>Christian Behavior</a:t>
            </a:r>
            <a:r>
              <a:rPr lang="en-US" sz="1600" dirty="0" smtClean="0">
                <a:latin typeface="+mn-lt"/>
              </a:rPr>
              <a:t>, chapter entitled “Hope”, in </a:t>
            </a:r>
            <a:r>
              <a:rPr lang="en-US" sz="1600" i="1" dirty="0" smtClean="0">
                <a:latin typeface="+mn-lt"/>
              </a:rPr>
              <a:t>Mere Christianity</a:t>
            </a:r>
            <a:r>
              <a:rPr lang="en-US" sz="1600" dirty="0" smtClean="0">
                <a:latin typeface="+mn-lt"/>
              </a:rPr>
              <a:t>)</a:t>
            </a:r>
          </a:p>
          <a:p>
            <a:endParaRPr lang="en-US"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7" name="TextBox 6"/>
          <p:cNvSpPr txBox="1"/>
          <p:nvPr/>
        </p:nvSpPr>
        <p:spPr>
          <a:xfrm>
            <a:off x="1371600" y="895350"/>
            <a:ext cx="6248400" cy="3447098"/>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mn-lt"/>
              </a:rPr>
              <a:t>I </a:t>
            </a:r>
            <a:r>
              <a:rPr lang="x-none" sz="2000" smtClean="0">
                <a:effectLst>
                  <a:outerShdw blurRad="38100" dist="38100" dir="2700000" algn="tl">
                    <a:srgbClr val="000000">
                      <a:alpha val="43137"/>
                    </a:srgbClr>
                  </a:outerShdw>
                </a:effectLst>
                <a:latin typeface="+mn-lt"/>
              </a:rPr>
              <a:t>still have many things to say to you, but you cannot bear them now.</a:t>
            </a:r>
            <a:r>
              <a:rPr lang="x-none" sz="2000" b="1" smtClean="0">
                <a:effectLst>
                  <a:outerShdw blurRad="38100" dist="38100" dir="2700000" algn="tl">
                    <a:srgbClr val="000000">
                      <a:alpha val="43137"/>
                    </a:srgbClr>
                  </a:outerShdw>
                </a:effectLst>
                <a:latin typeface="+mn-lt"/>
              </a:rPr>
              <a:t>  </a:t>
            </a:r>
            <a:r>
              <a:rPr lang="x-none" sz="2000" smtClean="0">
                <a:effectLst>
                  <a:outerShdw blurRad="38100" dist="38100" dir="2700000" algn="tl">
                    <a:srgbClr val="000000">
                      <a:alpha val="43137"/>
                    </a:srgbClr>
                  </a:outerShdw>
                </a:effectLst>
                <a:latin typeface="+mn-lt"/>
              </a:rPr>
              <a:t>When the Spirit of truth comes, he will guide you into all the truth, for he will not speak on his own authority, but whatever he hears he will speak, and he will declare to you the things that are to come.</a:t>
            </a:r>
            <a:r>
              <a:rPr lang="x-none" sz="2000" b="1" smtClean="0">
                <a:effectLst>
                  <a:outerShdw blurRad="38100" dist="38100" dir="2700000" algn="tl">
                    <a:srgbClr val="000000">
                      <a:alpha val="43137"/>
                    </a:srgbClr>
                  </a:outerShdw>
                </a:effectLst>
                <a:latin typeface="+mn-lt"/>
              </a:rPr>
              <a:t>  </a:t>
            </a:r>
            <a:r>
              <a:rPr lang="x-none" sz="2000" smtClean="0">
                <a:effectLst>
                  <a:outerShdw blurRad="38100" dist="38100" dir="2700000" algn="tl">
                    <a:srgbClr val="000000">
                      <a:alpha val="43137"/>
                    </a:srgbClr>
                  </a:outerShdw>
                </a:effectLst>
                <a:latin typeface="+mn-lt"/>
              </a:rPr>
              <a:t>He will glorify me, for he will take what is mine and declare it to you.</a:t>
            </a:r>
            <a:r>
              <a:rPr lang="x-none" sz="2000" b="1" smtClean="0">
                <a:effectLst>
                  <a:outerShdw blurRad="38100" dist="38100" dir="2700000" algn="tl">
                    <a:srgbClr val="000000">
                      <a:alpha val="43137"/>
                    </a:srgbClr>
                  </a:outerShdw>
                </a:effectLst>
                <a:latin typeface="+mn-lt"/>
              </a:rPr>
              <a:t>  </a:t>
            </a:r>
            <a:r>
              <a:rPr lang="x-none" sz="2000" smtClean="0">
                <a:effectLst>
                  <a:outerShdw blurRad="38100" dist="38100" dir="2700000" algn="tl">
                    <a:srgbClr val="000000">
                      <a:alpha val="43137"/>
                    </a:srgbClr>
                  </a:outerShdw>
                </a:effectLst>
                <a:latin typeface="+mn-lt"/>
              </a:rPr>
              <a:t>All that the Father has is mine; therefore I said that he will take what is mine and declare it to you. </a:t>
            </a:r>
            <a:endParaRPr lang="en-US" sz="2000" dirty="0" smtClean="0">
              <a:effectLst>
                <a:outerShdw blurRad="38100" dist="38100" dir="2700000" algn="tl">
                  <a:srgbClr val="000000">
                    <a:alpha val="43137"/>
                  </a:srgbClr>
                </a:outerShdw>
              </a:effectLst>
              <a:latin typeface="+mn-lt"/>
            </a:endParaRPr>
          </a:p>
          <a:p>
            <a:r>
              <a:rPr lang="en-US" sz="2000" dirty="0" smtClean="0">
                <a:effectLst>
                  <a:outerShdw blurRad="38100" dist="38100" dir="2700000" algn="tl">
                    <a:srgbClr val="000000">
                      <a:alpha val="43137"/>
                    </a:srgbClr>
                  </a:outerShdw>
                </a:effectLst>
                <a:latin typeface="+mn-lt"/>
              </a:rPr>
              <a:t/>
            </a:r>
            <a:br>
              <a:rPr lang="en-US" sz="2000" dirty="0" smtClean="0">
                <a:effectLst>
                  <a:outerShdw blurRad="38100" dist="38100" dir="2700000" algn="tl">
                    <a:srgbClr val="000000">
                      <a:alpha val="43137"/>
                    </a:srgbClr>
                  </a:outerShdw>
                </a:effectLst>
                <a:latin typeface="+mn-lt"/>
              </a:rPr>
            </a:br>
            <a:r>
              <a:rPr lang="x-none" sz="2000" smtClean="0">
                <a:effectLst>
                  <a:outerShdw blurRad="38100" dist="38100" dir="2700000" algn="tl">
                    <a:srgbClr val="000000">
                      <a:alpha val="43137"/>
                    </a:srgbClr>
                  </a:outerShdw>
                </a:effectLst>
                <a:latin typeface="+mn-lt"/>
              </a:rPr>
              <a:t>(John 16:12-15 ESV)</a:t>
            </a:r>
            <a:endParaRPr lang="en-US" sz="2000" dirty="0" smtClean="0">
              <a:effectLst>
                <a:outerShdw blurRad="38100" dist="38100" dir="2700000" algn="tl">
                  <a:srgbClr val="000000">
                    <a:alpha val="43137"/>
                  </a:srgbClr>
                </a:outerShdw>
              </a:effectLst>
              <a:latin typeface="+mn-lt"/>
            </a:endParaRPr>
          </a:p>
          <a:p>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4" name="Picture 3" descr="painter.jpg"/>
          <p:cNvPicPr>
            <a:picLocks noChangeAspect="1"/>
          </p:cNvPicPr>
          <p:nvPr/>
        </p:nvPicPr>
        <p:blipFill>
          <a:blip r:embed="rId3" cstate="print"/>
          <a:stretch>
            <a:fillRect/>
          </a:stretch>
        </p:blipFill>
        <p:spPr>
          <a:xfrm>
            <a:off x="0" y="-171450"/>
            <a:ext cx="9144000" cy="5524833"/>
          </a:xfrm>
          <a:prstGeom prst="rect">
            <a:avLst/>
          </a:prstGeom>
        </p:spPr>
      </p:pic>
      <p:sp>
        <p:nvSpPr>
          <p:cNvPr id="3" name="Subtitle 2"/>
          <p:cNvSpPr>
            <a:spLocks noGrp="1"/>
          </p:cNvSpPr>
          <p:nvPr>
            <p:ph type="subTitle" idx="1"/>
          </p:nvPr>
        </p:nvSpPr>
        <p:spPr>
          <a:xfrm>
            <a:off x="76200" y="4248150"/>
            <a:ext cx="90678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7" name="TextBox 6"/>
          <p:cNvSpPr txBox="1"/>
          <p:nvPr/>
        </p:nvSpPr>
        <p:spPr>
          <a:xfrm>
            <a:off x="5943600" y="514350"/>
            <a:ext cx="2590800" cy="2954655"/>
          </a:xfrm>
          <a:prstGeom prst="rect">
            <a:avLst/>
          </a:prstGeom>
          <a:noFill/>
          <a:ln>
            <a:noFill/>
          </a:ln>
          <a:effectLst>
            <a:glow rad="101600">
              <a:schemeClr val="bg1">
                <a:alpha val="60000"/>
              </a:schemeClr>
            </a:glow>
            <a:outerShdw blurRad="50800" dist="38100" dir="10800000" algn="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400" b="1" i="1" dirty="0" smtClean="0">
                <a:solidFill>
                  <a:schemeClr val="bg1"/>
                </a:solidFill>
                <a:latin typeface="Times New Roman" pitchFamily="18" charset="0"/>
                <a:cs typeface="Times New Roman" pitchFamily="18" charset="0"/>
              </a:rPr>
              <a:t>An artist begins by making a sketch, and then applies oils to the canvas bit by bit until the whole picture finally emerges. </a:t>
            </a:r>
          </a:p>
          <a:p>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1019947"/>
            <a:ext cx="7010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3200" smtClean="0">
                <a:effectLst>
                  <a:outerShdw blurRad="38100" dist="38100" dir="2700000" algn="tl">
                    <a:srgbClr val="000000">
                      <a:alpha val="43137"/>
                    </a:srgbClr>
                  </a:outerShdw>
                </a:effectLst>
                <a:latin typeface="+mn-lt"/>
              </a:rPr>
              <a:t>Long ago, at many times and in many ways, God spoke to our fathers by the prophets,</a:t>
            </a:r>
            <a:r>
              <a:rPr lang="x-none" sz="3200" b="1" smtClean="0">
                <a:effectLst>
                  <a:outerShdw blurRad="38100" dist="38100" dir="2700000" algn="tl">
                    <a:srgbClr val="000000">
                      <a:alpha val="43137"/>
                    </a:srgbClr>
                  </a:outerShdw>
                </a:effectLst>
                <a:latin typeface="+mn-lt"/>
              </a:rPr>
              <a:t> </a:t>
            </a:r>
            <a:r>
              <a:rPr lang="x-none" sz="3200" smtClean="0">
                <a:effectLst>
                  <a:outerShdw blurRad="38100" dist="38100" dir="2700000" algn="tl">
                    <a:srgbClr val="000000">
                      <a:alpha val="43137"/>
                    </a:srgbClr>
                  </a:outerShdw>
                </a:effectLst>
                <a:latin typeface="+mn-lt"/>
              </a:rPr>
              <a:t>but in these last days he has spoken to us by his Son  </a:t>
            </a:r>
            <a:endParaRPr lang="en-US" sz="3200" dirty="0" smtClean="0">
              <a:effectLst>
                <a:outerShdw blurRad="38100" dist="38100" dir="2700000" algn="tl">
                  <a:srgbClr val="000000">
                    <a:alpha val="43137"/>
                  </a:srgbClr>
                </a:outerShdw>
              </a:effectLst>
              <a:latin typeface="+mn-lt"/>
            </a:endParaRPr>
          </a:p>
          <a:p>
            <a:endParaRPr lang="en-US" sz="3200" dirty="0" smtClean="0">
              <a:latin typeface="+mn-lt"/>
            </a:endParaRPr>
          </a:p>
          <a:p>
            <a:r>
              <a:rPr lang="x-none" sz="2800" smtClean="0">
                <a:latin typeface="+mn-lt"/>
              </a:rPr>
              <a:t>(Hebrews 1:1, 2a ESV)</a:t>
            </a:r>
            <a:endParaRPr lang="en-US" sz="2800" dirty="0">
              <a:latin typeface="+mn-lt"/>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1066800" y="285750"/>
            <a:ext cx="70104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1600" smtClean="0">
                <a:effectLst>
                  <a:outerShdw blurRad="38100" dist="38100" dir="2700000" algn="tl">
                    <a:srgbClr val="000000">
                      <a:alpha val="43137"/>
                    </a:srgbClr>
                  </a:outerShdw>
                </a:effectLst>
                <a:latin typeface="+mn-lt"/>
              </a:rPr>
              <a:t>Bel bows down; Nebo stoops;</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their idols are on beasts and livestock;</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these things you carry are borne</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as burdens on weary beasts.</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They stoop; they bow down together;</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they cannot save the burden,</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but themselves go into captivity.</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“Listen to me, O house of Jacob,</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all the remnant of the house of Israel,</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who have been borne by me from before your birth,</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carried from the womb;</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even to your old age I am he,</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and to gray hairs I will carry you.</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I have made, and I will bear;</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I will carry and will save. </a:t>
            </a:r>
            <a:endParaRPr lang="en-US" sz="1600" dirty="0" smtClean="0">
              <a:effectLst>
                <a:outerShdw blurRad="38100" dist="38100" dir="2700000" algn="tl">
                  <a:srgbClr val="000000">
                    <a:alpha val="43137"/>
                  </a:srgbClr>
                </a:outerShdw>
              </a:effectLst>
              <a:latin typeface="+mn-lt"/>
            </a:endParaRPr>
          </a:p>
          <a:p>
            <a:endParaRPr lang="en-US" sz="1600" dirty="0" smtClean="0">
              <a:effectLst>
                <a:outerShdw blurRad="38100" dist="38100" dir="2700000" algn="tl">
                  <a:srgbClr val="000000">
                    <a:alpha val="43137"/>
                  </a:srgbClr>
                </a:outerShdw>
              </a:effectLst>
              <a:latin typeface="+mn-lt"/>
            </a:endParaRPr>
          </a:p>
          <a:p>
            <a:r>
              <a:rPr lang="x-none" sz="1200" smtClean="0">
                <a:effectLst>
                  <a:outerShdw blurRad="38100" dist="38100" dir="2700000" algn="tl">
                    <a:srgbClr val="000000">
                      <a:alpha val="43137"/>
                    </a:srgbClr>
                  </a:outerShdw>
                </a:effectLst>
                <a:latin typeface="+mn-lt"/>
              </a:rPr>
              <a:t>(Isaiah 46:1-4 ESV)</a:t>
            </a:r>
            <a:endParaRPr lang="en-US" sz="12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438537"/>
            <a:ext cx="7010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1600" smtClean="0">
                <a:effectLst>
                  <a:outerShdw blurRad="38100" dist="38100" dir="2700000" algn="tl">
                    <a:srgbClr val="000000">
                      <a:alpha val="43137"/>
                    </a:srgbClr>
                  </a:outerShdw>
                </a:effectLst>
                <a:latin typeface="+mn-lt"/>
              </a:rPr>
              <a:t>Our God is in the heavens;</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he does all that he pleases.</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Their idols are silver and gold,</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the work of human hands.</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They have mouths, but do not speak;</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eyes, but do not see.</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They have ears, but do not hear;</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noses, but do not smell.</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They have hands, but do not feel;</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feet, but do not walk;</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and they do not make a sound in their throat.</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Those who make them become like them;</a:t>
            </a:r>
            <a:br>
              <a:rPr lang="x-none" sz="1600" smtClean="0">
                <a:effectLst>
                  <a:outerShdw blurRad="38100" dist="38100" dir="2700000" algn="tl">
                    <a:srgbClr val="000000">
                      <a:alpha val="43137"/>
                    </a:srgbClr>
                  </a:outerShdw>
                </a:effectLst>
                <a:latin typeface="+mn-lt"/>
              </a:rPr>
            </a:br>
            <a:r>
              <a:rPr lang="x-none" sz="1600" smtClean="0">
                <a:effectLst>
                  <a:outerShdw blurRad="38100" dist="38100" dir="2700000" algn="tl">
                    <a:srgbClr val="000000">
                      <a:alpha val="43137"/>
                    </a:srgbClr>
                  </a:outerShdw>
                </a:effectLst>
                <a:latin typeface="+mn-lt"/>
              </a:rPr>
              <a:t>        so do all who trust in them. </a:t>
            </a:r>
            <a:endParaRPr lang="en-US" sz="1600" dirty="0" smtClean="0">
              <a:effectLst>
                <a:outerShdw blurRad="38100" dist="38100" dir="2700000" algn="tl">
                  <a:srgbClr val="000000">
                    <a:alpha val="43137"/>
                  </a:srgbClr>
                </a:outerShdw>
              </a:effectLst>
              <a:latin typeface="+mn-lt"/>
            </a:endParaRPr>
          </a:p>
          <a:p>
            <a:endParaRPr lang="en-US" sz="1600" dirty="0" smtClean="0">
              <a:effectLst>
                <a:outerShdw blurRad="38100" dist="38100" dir="2700000" algn="tl">
                  <a:srgbClr val="000000">
                    <a:alpha val="43137"/>
                  </a:srgbClr>
                </a:outerShdw>
              </a:effectLst>
              <a:latin typeface="+mn-lt"/>
            </a:endParaRPr>
          </a:p>
          <a:p>
            <a:r>
              <a:rPr lang="x-none" sz="1200" smtClean="0">
                <a:effectLst>
                  <a:outerShdw blurRad="38100" dist="38100" dir="2700000" algn="tl">
                    <a:srgbClr val="000000">
                      <a:alpha val="43137"/>
                    </a:srgbClr>
                  </a:outerShdw>
                </a:effectLst>
                <a:latin typeface="+mn-lt"/>
              </a:rPr>
              <a:t>(Psalms 115:3-8 ESV)</a:t>
            </a:r>
            <a:endParaRPr lang="en-US" sz="1200" dirty="0">
              <a:effectLst>
                <a:outerShdw blurRad="38100" dist="38100" dir="2700000" algn="tl">
                  <a:srgbClr val="000000">
                    <a:alpha val="43137"/>
                  </a:srgbClr>
                </a:outerShdw>
              </a:effectLst>
              <a:latin typeface="+mn-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4248150"/>
            <a:ext cx="8763000" cy="895350"/>
          </a:xfrm>
        </p:spPr>
        <p:txBody>
          <a:bodyPr anchor="t">
            <a:noAutofit/>
          </a:bodyPr>
          <a:lstStyle/>
          <a:p>
            <a:r>
              <a:rPr lang="en-US" sz="1300" b="1" baseline="30000" dirty="0" smtClean="0"/>
              <a:t> </a:t>
            </a:r>
            <a:endParaRPr lang="en-US" sz="1300" b="1" i="1" dirty="0" smtClean="0"/>
          </a:p>
          <a:p>
            <a:endParaRPr lang="en-US" sz="2400" dirty="0" smtClean="0"/>
          </a:p>
          <a:p>
            <a:endParaRPr lang="en-US" sz="2400" dirty="0">
              <a:effectLst>
                <a:outerShdw blurRad="38100" dist="38100" dir="2700000" algn="tl">
                  <a:srgbClr val="000000">
                    <a:alpha val="43137"/>
                  </a:srgbClr>
                </a:outerShdw>
              </a:effectLst>
              <a:latin typeface="Adobe Caslon Pro" pitchFamily="18" charset="0"/>
            </a:endParaRPr>
          </a:p>
        </p:txBody>
      </p:sp>
      <p:sp>
        <p:nvSpPr>
          <p:cNvPr id="8193" name="Rectangle 1"/>
          <p:cNvSpPr>
            <a:spLocks noChangeArrowheads="1"/>
          </p:cNvSpPr>
          <p:nvPr/>
        </p:nvSpPr>
        <p:spPr bwMode="auto">
          <a:xfrm>
            <a:off x="990600" y="773727"/>
            <a:ext cx="7010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800" smtClean="0">
                <a:latin typeface="+mn-lt"/>
              </a:rPr>
              <a:t>Look at the birds of the air: they neither sow nor reap nor gather into barns, and yet your heavenly Father feeds them. … Consider the lilies of the field, how they grow: they neither toil nor spin,</a:t>
            </a:r>
            <a:r>
              <a:rPr lang="x-none" sz="2800" b="1" smtClean="0">
                <a:latin typeface="+mn-lt"/>
              </a:rPr>
              <a:t> </a:t>
            </a:r>
            <a:r>
              <a:rPr lang="x-none" sz="2800" smtClean="0">
                <a:latin typeface="+mn-lt"/>
              </a:rPr>
              <a:t>yet I tell you, even Solomon in all his glory was not arrayed like one of these. </a:t>
            </a:r>
            <a:endParaRPr lang="en-US" sz="2800" dirty="0" smtClean="0">
              <a:latin typeface="+mn-lt"/>
            </a:endParaRPr>
          </a:p>
          <a:p>
            <a:endParaRPr lang="en-US" sz="2800" dirty="0" smtClean="0">
              <a:latin typeface="+mn-lt"/>
            </a:endParaRPr>
          </a:p>
          <a:p>
            <a:r>
              <a:rPr lang="x-none" sz="2400" smtClean="0">
                <a:latin typeface="+mn-lt"/>
              </a:rPr>
              <a:t>(Matthew 6:26a, 28b, 29 </a:t>
            </a:r>
            <a:r>
              <a:rPr lang="x-none" sz="2400" smtClean="0">
                <a:latin typeface="+mn-lt"/>
              </a:rPr>
              <a:t>ESV</a:t>
            </a:r>
            <a:r>
              <a:rPr lang="en-US" sz="2400" dirty="0" smtClean="0">
                <a:latin typeface="+mn-lt"/>
              </a:rPr>
              <a:t>)</a:t>
            </a:r>
            <a:endParaRPr lang="en-US" sz="2400" dirty="0">
              <a:latin typeface="+mn-lt"/>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7250</TotalTime>
  <Words>598</Words>
  <Application>Microsoft Office PowerPoint</Application>
  <PresentationFormat>On-screen Show (16:9)</PresentationFormat>
  <Paragraphs>102</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Times New Roman</vt:lpstr>
      <vt:lpstr>Tahoma</vt:lpstr>
      <vt:lpstr>Wingdings</vt:lpstr>
      <vt:lpstr>Corbel</vt:lpstr>
      <vt:lpstr>Adobe Caslon Pro</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595</cp:revision>
  <dcterms:created xsi:type="dcterms:W3CDTF">2010-01-20T03:08:51Z</dcterms:created>
  <dcterms:modified xsi:type="dcterms:W3CDTF">2010-07-04T01:14:32Z</dcterms:modified>
</cp:coreProperties>
</file>