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8"/>
  </p:notesMasterIdLst>
  <p:sldIdLst>
    <p:sldId id="318" r:id="rId2"/>
    <p:sldId id="403" r:id="rId3"/>
    <p:sldId id="404" r:id="rId4"/>
    <p:sldId id="381" r:id="rId5"/>
    <p:sldId id="407" r:id="rId6"/>
    <p:sldId id="408" r:id="rId7"/>
    <p:sldId id="409" r:id="rId8"/>
    <p:sldId id="410" r:id="rId9"/>
    <p:sldId id="411" r:id="rId10"/>
    <p:sldId id="405" r:id="rId11"/>
    <p:sldId id="412" r:id="rId12"/>
    <p:sldId id="401" r:id="rId13"/>
    <p:sldId id="406" r:id="rId14"/>
    <p:sldId id="413" r:id="rId15"/>
    <p:sldId id="414" r:id="rId16"/>
    <p:sldId id="402" r:id="rId17"/>
  </p:sldIdLst>
  <p:sldSz cx="9144000" cy="5143500" type="screen16x9"/>
  <p:notesSz cx="6858000" cy="9144000"/>
  <p:embeddedFontLst>
    <p:embeddedFont>
      <p:font typeface="Tahoma" pitchFamily="34" charset="0"/>
      <p:regular r:id="rId19"/>
      <p:bold r:id="rId20"/>
    </p:embeddedFont>
    <p:embeddedFont>
      <p:font typeface="Corbel"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Garamond" pitchFamily="18" charset="0"/>
      <p:regular r:id="rId29"/>
      <p:bold r:id="rId30"/>
      <p:italic r:id="rId31"/>
    </p:embeddedFont>
    <p:embeddedFont>
      <p:font typeface="Wingdings 2" pitchFamily="18" charset="2"/>
      <p:regular r:id="rId32"/>
    </p:embeddedFont>
    <p:embeddedFont>
      <p:font typeface="Wingdings 3" pitchFamily="18" charset="2"/>
      <p:regular r:id="rId33"/>
    </p:embeddedFont>
    <p:embeddedFont>
      <p:font typeface="Consolas" pitchFamily="49" charset="0"/>
      <p:regular r:id="rId34"/>
      <p:bold r:id="rId35"/>
      <p:italic r:id="rId36"/>
      <p:boldItalic r:id="rId3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7" autoAdjust="0"/>
    <p:restoredTop sz="94721" autoAdjust="0"/>
  </p:normalViewPr>
  <p:slideViewPr>
    <p:cSldViewPr>
      <p:cViewPr varScale="1">
        <p:scale>
          <a:sx n="135" d="100"/>
          <a:sy n="135" d="100"/>
        </p:scale>
        <p:origin x="-198" y="-90"/>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6/27/2010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6/27/2010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6/27/2010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6/27/2010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6/27/2010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6/27/2010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6/27/2010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6/27/2010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6/27/2010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6/27/2010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6/27/2010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6/27/2010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6/27/2010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After the Acts of the Apostles </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4724400" cy="220980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6145" name="Rectangle 1"/>
          <p:cNvSpPr>
            <a:spLocks noChangeArrowheads="1"/>
          </p:cNvSpPr>
          <p:nvPr/>
        </p:nvSpPr>
        <p:spPr bwMode="auto">
          <a:xfrm>
            <a:off x="1447800" y="1123950"/>
            <a:ext cx="6324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30000" dirty="0" smtClean="0">
                <a:ln>
                  <a:noFill/>
                </a:ln>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17</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But the Lord stood at my side and gave me strength, so that</a:t>
            </a:r>
            <a:r>
              <a:rPr kumimoji="0" lang="en-US" i="1" u="none" strike="noStrike" cap="none" normalizeH="0" dirty="0" smtClean="0">
                <a:ln>
                  <a:noFill/>
                </a:ln>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 </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through me the message might be fully proclaimed and all the Gentiles might hear it. And I was delivered from the lion's mouth. </a:t>
            </a:r>
          </a:p>
          <a:p>
            <a:pPr marL="0" marR="0" lvl="0" indent="0" algn="l" defTabSz="914400" rtl="0" eaLnBrk="1" fontAlgn="base" latinLnBrk="0" hangingPunct="1">
              <a:lnSpc>
                <a:spcPct val="100000"/>
              </a:lnSpc>
              <a:spcBef>
                <a:spcPct val="0"/>
              </a:spcBef>
              <a:spcAft>
                <a:spcPct val="0"/>
              </a:spcAft>
              <a:buClrTx/>
              <a:buSzTx/>
              <a:buFontTx/>
              <a:buNone/>
              <a:tabLst/>
            </a:pPr>
            <a:r>
              <a:rPr lang="en-US" i="1" dirty="0" smtClean="0">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Times New Roman" pitchFamily="18" charset="0"/>
                <a:cs typeface="Arial" pitchFamily="34" charset="0"/>
              </a:rPr>
              <a:t>2 Timothy 4:17)  </a:t>
            </a:r>
            <a:endPar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4724400" cy="220980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6145" name="Rectangle 1"/>
          <p:cNvSpPr>
            <a:spLocks noChangeArrowheads="1"/>
          </p:cNvSpPr>
          <p:nvPr/>
        </p:nvSpPr>
        <p:spPr bwMode="auto">
          <a:xfrm>
            <a:off x="1447800" y="908507"/>
            <a:ext cx="63246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i="1" baseline="30000" dirty="0" smtClean="0">
                <a:effectLst>
                  <a:outerShdw blurRad="38100" dist="38100" dir="2700000" algn="tl">
                    <a:srgbClr val="000000">
                      <a:alpha val="43137"/>
                    </a:srgbClr>
                  </a:outerShdw>
                </a:effectLst>
                <a:latin typeface="+mn-lt"/>
              </a:rPr>
              <a:t>7</a:t>
            </a:r>
            <a:r>
              <a:rPr lang="en-US" sz="2000" i="1" dirty="0" smtClean="0">
                <a:effectLst>
                  <a:outerShdw blurRad="38100" dist="38100" dir="2700000" algn="tl">
                    <a:srgbClr val="000000">
                      <a:alpha val="43137"/>
                    </a:srgbClr>
                  </a:outerShdw>
                </a:effectLst>
                <a:latin typeface="+mn-lt"/>
              </a:rPr>
              <a:t>I have fought the good fight, I have finished the race, I have kept the faith. </a:t>
            </a:r>
            <a:r>
              <a:rPr lang="en-US" sz="2000" i="1" baseline="30000" dirty="0" smtClean="0">
                <a:effectLst>
                  <a:outerShdw blurRad="38100" dist="38100" dir="2700000" algn="tl">
                    <a:srgbClr val="000000">
                      <a:alpha val="43137"/>
                    </a:srgbClr>
                  </a:outerShdw>
                </a:effectLst>
                <a:latin typeface="+mn-lt"/>
              </a:rPr>
              <a:t>8</a:t>
            </a:r>
            <a:r>
              <a:rPr lang="en-US" sz="2000" i="1" dirty="0" smtClean="0">
                <a:effectLst>
                  <a:outerShdw blurRad="38100" dist="38100" dir="2700000" algn="tl">
                    <a:srgbClr val="000000">
                      <a:alpha val="43137"/>
                    </a:srgbClr>
                  </a:outerShdw>
                </a:effectLst>
                <a:latin typeface="+mn-lt"/>
              </a:rPr>
              <a:t>Now there is in store for me the crown of righteousness, which the Lord, the righteous Judge, will award to me on that day—and not only to me, but also to all who have longed for his appearing. (2 Timothy 4:7-8)</a:t>
            </a:r>
            <a:endParaRPr lang="en-US" sz="2000" i="1"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paul-beheaded.jpg"/>
          <p:cNvPicPr>
            <a:picLocks noChangeAspect="1"/>
          </p:cNvPicPr>
          <p:nvPr/>
        </p:nvPicPr>
        <p:blipFill>
          <a:blip r:embed="rId3" cstate="print"/>
          <a:stretch>
            <a:fillRect/>
          </a:stretch>
        </p:blipFill>
        <p:spPr>
          <a:xfrm>
            <a:off x="4226701" y="0"/>
            <a:ext cx="3012299" cy="5143500"/>
          </a:xfrm>
          <a:prstGeom prst="rect">
            <a:avLst/>
          </a:prstGeom>
          <a:effectLst>
            <a:outerShdw blurRad="63500" sx="102000" sy="102000" algn="ctr" rotWithShape="0">
              <a:prstClr val="black">
                <a:alpha val="40000"/>
              </a:prstClr>
            </a:outerShdw>
          </a:effectLst>
        </p:spPr>
      </p:pic>
      <p:sp>
        <p:nvSpPr>
          <p:cNvPr id="5" name="TextBox 4"/>
          <p:cNvSpPr txBox="1"/>
          <p:nvPr/>
        </p:nvSpPr>
        <p:spPr>
          <a:xfrm>
            <a:off x="685800" y="3486150"/>
            <a:ext cx="3124200" cy="646331"/>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latin typeface="+mn-lt"/>
              </a:rPr>
              <a:t>By tradition, Paul was executed by beheading in Rome. </a:t>
            </a:r>
            <a:endParaRPr lang="en-US" i="1"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4" name="Picture 3" descr="torches.jpg"/>
          <p:cNvPicPr>
            <a:picLocks noChangeAspect="1"/>
          </p:cNvPicPr>
          <p:nvPr/>
        </p:nvPicPr>
        <p:blipFill>
          <a:blip r:embed="rId3" cstate="print"/>
          <a:stretch>
            <a:fillRect/>
          </a:stretch>
        </p:blipFill>
        <p:spPr>
          <a:xfrm>
            <a:off x="800100" y="133350"/>
            <a:ext cx="7543800" cy="4111371"/>
          </a:xfrm>
          <a:prstGeom prst="rect">
            <a:avLst/>
          </a:prstGeom>
          <a:effectLst>
            <a:outerShdw blurRad="63500" sx="102000" sy="102000" algn="ctr" rotWithShape="0">
              <a:prstClr val="black">
                <a:alpha val="40000"/>
              </a:prstClr>
            </a:outerShdw>
          </a:effectLst>
        </p:spPr>
      </p:pic>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6" name="Rectangle 5"/>
          <p:cNvSpPr/>
          <p:nvPr/>
        </p:nvSpPr>
        <p:spPr>
          <a:xfrm>
            <a:off x="762000" y="4220170"/>
            <a:ext cx="7620000" cy="738664"/>
          </a:xfrm>
          <a:prstGeom prst="rect">
            <a:avLst/>
          </a:prstGeom>
        </p:spPr>
        <p:txBody>
          <a:bodyPr wrap="square">
            <a:spAutoFit/>
          </a:bodyPr>
          <a:lstStyle/>
          <a:p>
            <a:r>
              <a:rPr lang="en-US" sz="1400" i="1" dirty="0" smtClean="0"/>
              <a:t>The Torches of Nero</a:t>
            </a:r>
            <a:r>
              <a:rPr lang="en-US" sz="1400" dirty="0" smtClean="0"/>
              <a:t>, by Henryk Siemiradzki. </a:t>
            </a:r>
          </a:p>
          <a:p>
            <a:r>
              <a:rPr lang="en-US" sz="1400" dirty="0" smtClean="0"/>
              <a:t>According to Tacitus, Nero targeted Christians as those responsible for the fire and ordered Christians to be thrown to dogs, while others were crucified or burned to serve as torch lights.</a:t>
            </a:r>
            <a:endParaRPr lang="en-US" sz="14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41985" name="Rectangle 1"/>
          <p:cNvSpPr>
            <a:spLocks noChangeArrowheads="1"/>
          </p:cNvSpPr>
          <p:nvPr/>
        </p:nvSpPr>
        <p:spPr bwMode="auto">
          <a:xfrm>
            <a:off x="304800" y="470804"/>
            <a:ext cx="8382000" cy="3631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Times New Roman" pitchFamily="18" charset="0"/>
              </a:rPr>
              <a:t>I</a:t>
            </a: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Garamond" pitchFamily="18" charset="0"/>
              </a:rPr>
              <a:t>t's no coincidence that Paul wrote his detailed defense of physical resurrection to the Corinthians, who were immersed in the Greek philosophy of dualism. They'd been taught that the spiritual was incompatible with the physical. But Christ, in his incarnation and resurrection, laid claim not only to the spiritual realm but to the physical as well. His redemption wasn't only of spirits but also of bodies and the earth.</a:t>
            </a:r>
          </a:p>
          <a:p>
            <a:pPr marL="0" marR="0" lvl="0" indent="182563"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Garamond" pitchFamily="18" charset="0"/>
              </a:rPr>
              <a:t>Plato was the first Western philosopher to claim that reality is fundamentally something ideal or abstract. </a:t>
            </a:r>
            <a:r>
              <a:rPr kumimoji="0" lang="en-US" sz="14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Garamond" pitchFamily="18" charset="0"/>
              </a:rPr>
              <a:t>“  </a:t>
            </a: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Garamond" pitchFamily="18" charset="0"/>
              </a:rPr>
              <a:t>To think of the spiritual realm in physical terms or to envision God's presence in the physical world was to do it a disservice. </a:t>
            </a:r>
            <a:r>
              <a:rPr kumimoji="0" lang="en-US" sz="1400" b="0" i="0" u="none" strike="noStrike" cap="none" normalizeH="0" baseline="0" dirty="0" smtClean="0">
                <a:ln>
                  <a:noFill/>
                </a:ln>
                <a:solidFill>
                  <a:schemeClr val="accent3">
                    <a:lumMod val="60000"/>
                    <a:lumOff val="40000"/>
                  </a:schemeClr>
                </a:solidFill>
                <a:effectLst>
                  <a:outerShdw blurRad="38100" dist="38100" dir="2700000" algn="tl">
                    <a:srgbClr val="000000">
                      <a:alpha val="43137"/>
                    </a:srgbClr>
                  </a:outerShdw>
                </a:effectLst>
                <a:latin typeface="+mn-lt"/>
                <a:ea typeface="Times New Roman" pitchFamily="18" charset="0"/>
                <a:cs typeface="Garamond" pitchFamily="18" charset="0"/>
              </a:rPr>
              <a:t>Plato considered the body a liability, not an asset. For Plato ... “the body is a hindrance, as it opposes and even imprisons the soul</a:t>
            </a:r>
            <a:r>
              <a:rPr kumimoji="0" lang="en-US" sz="1400" b="0" i="0" u="none" strike="noStrike" cap="none" normalizeH="0" dirty="0" smtClean="0">
                <a:ln>
                  <a:noFill/>
                </a:ln>
                <a:solidFill>
                  <a:schemeClr val="accent3">
                    <a:lumMod val="60000"/>
                    <a:lumOff val="40000"/>
                  </a:schemeClr>
                </a:solidFill>
                <a:effectLst>
                  <a:outerShdw blurRad="38100" dist="38100" dir="2700000" algn="tl">
                    <a:srgbClr val="000000">
                      <a:alpha val="43137"/>
                    </a:srgbClr>
                  </a:outerShdw>
                </a:effectLst>
                <a:latin typeface="+mn-lt"/>
                <a:ea typeface="Times New Roman" pitchFamily="18" charset="0"/>
                <a:cs typeface="Garamond" pitchFamily="18" charset="0"/>
              </a:rPr>
              <a:t> </a:t>
            </a:r>
            <a:r>
              <a:rPr kumimoji="0" lang="en-US" sz="1400" b="0" i="1"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Times New Roman" pitchFamily="18" charset="0"/>
              </a:rPr>
              <a:t>(Phaedo 65-68; </a:t>
            </a: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Times New Roman" pitchFamily="18" charset="0"/>
                <a:cs typeface="Garamond" pitchFamily="18" charset="0"/>
              </a:rPr>
              <a:t>91-94).”</a:t>
            </a:r>
          </a:p>
          <a:p>
            <a:pPr marL="0" marR="0" lvl="0" indent="182563"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3">
                    <a:lumMod val="60000"/>
                    <a:lumOff val="40000"/>
                  </a:schemeClr>
                </a:solidFill>
                <a:effectLst>
                  <a:outerShdw blurRad="38100" dist="38100" dir="2700000" algn="tl">
                    <a:srgbClr val="000000">
                      <a:alpha val="43137"/>
                    </a:srgbClr>
                  </a:outerShdw>
                </a:effectLst>
                <a:latin typeface="+mn-lt"/>
                <a:ea typeface="Times New Roman" pitchFamily="18" charset="0"/>
                <a:cs typeface="Garamond" pitchFamily="18" charset="0"/>
              </a:rPr>
              <a:t>But according to Scripture, our bodies aren't just shells for our spirits to inhabit; they're a good and essential aspect of our being...</a:t>
            </a:r>
          </a:p>
          <a:p>
            <a:pPr marL="0" marR="0" lvl="0" indent="182563" algn="l" defTabSz="914400" rtl="0" eaLnBrk="0" fontAlgn="base" latinLnBrk="0" hangingPunct="0">
              <a:lnSpc>
                <a:spcPct val="100000"/>
              </a:lnSpc>
              <a:spcBef>
                <a:spcPct val="0"/>
              </a:spcBef>
              <a:spcAft>
                <a:spcPct val="0"/>
              </a:spcAft>
              <a:buClrTx/>
              <a:buSzTx/>
              <a:buFontTx/>
              <a:buNone/>
              <a:tabLst/>
            </a:pPr>
            <a:endParaRPr lang="en-US" sz="1600" dirty="0" smtClean="0">
              <a:effectLst>
                <a:outerShdw blurRad="38100" dist="38100" dir="2700000" algn="tl">
                  <a:srgbClr val="000000">
                    <a:alpha val="43137"/>
                  </a:srgbClr>
                </a:outerShdw>
              </a:effectLst>
              <a:latin typeface="+mn-lt"/>
              <a:cs typeface="Arial" pitchFamily="34"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Heaven</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r>
            <a:b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b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     </a:t>
            </a: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Appendix A</a:t>
            </a:r>
          </a:p>
          <a:p>
            <a:pPr marL="0" marR="0" lvl="0" indent="182563" algn="l" defTabSz="914400" rtl="0" eaLnBrk="0" fontAlgn="base" latinLnBrk="0" hangingPunct="0">
              <a:lnSpc>
                <a:spcPct val="100000"/>
              </a:lnSpc>
              <a:spcBef>
                <a:spcPct val="0"/>
              </a:spcBef>
              <a:spcAft>
                <a:spcPct val="0"/>
              </a:spcAft>
              <a:buClrTx/>
              <a:buSzTx/>
              <a:buFontTx/>
              <a:buNone/>
              <a:tabLst/>
            </a:pPr>
            <a:r>
              <a:rPr lang="en-US" sz="1400" dirty="0" smtClean="0">
                <a:effectLst>
                  <a:outerShdw blurRad="38100" dist="38100" dir="2700000" algn="tl">
                    <a:srgbClr val="000000">
                      <a:alpha val="43137"/>
                    </a:srgbClr>
                  </a:outerShdw>
                </a:effectLst>
                <a:latin typeface="+mn-lt"/>
                <a:cs typeface="Arial" pitchFamily="34" charset="0"/>
              </a:rPr>
              <a:t>Randy Alcorn</a:t>
            </a: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38150"/>
            <a:ext cx="8763000" cy="4419600"/>
          </a:xfrm>
        </p:spPr>
        <p:txBody>
          <a:bodyPr anchor="t">
            <a:noAutofit/>
          </a:bodyPr>
          <a:lstStyle/>
          <a:p>
            <a:r>
              <a:rPr lang="en-US" sz="2800" i="1" baseline="30000" dirty="0" smtClean="0">
                <a:solidFill>
                  <a:schemeClr val="accent3">
                    <a:lumMod val="60000"/>
                    <a:lumOff val="40000"/>
                  </a:schemeClr>
                </a:solidFill>
                <a:effectLst>
                  <a:outerShdw blurRad="38100" dist="38100" dir="2700000" algn="tl">
                    <a:srgbClr val="000000">
                      <a:alpha val="43137"/>
                    </a:srgbClr>
                  </a:outerShdw>
                </a:effectLst>
              </a:rPr>
              <a:t>The Bible and the Book of Revelation end  with these words:  </a:t>
            </a:r>
          </a:p>
          <a:p>
            <a:r>
              <a:rPr lang="en-US" sz="1600" i="1" baseline="30000" dirty="0" smtClean="0">
                <a:effectLst>
                  <a:outerShdw blurRad="38100" dist="38100" dir="2700000" algn="tl">
                    <a:srgbClr val="000000">
                      <a:alpha val="43137"/>
                    </a:srgbClr>
                  </a:outerShdw>
                </a:effectLst>
              </a:rPr>
              <a:t>12 </a:t>
            </a:r>
            <a:r>
              <a:rPr lang="en-US" sz="1600" i="1" dirty="0" smtClean="0">
                <a:effectLst>
                  <a:outerShdw blurRad="38100" dist="38100" dir="2700000" algn="tl">
                    <a:srgbClr val="000000">
                      <a:alpha val="43137"/>
                    </a:srgbClr>
                  </a:outerShdw>
                </a:effectLst>
              </a:rPr>
              <a:t>“Behold, I am coming soon, bringing my recompense with me, to repay everyone for what he has done.</a:t>
            </a:r>
            <a:r>
              <a:rPr lang="en-US" sz="1600" i="1" baseline="30000" dirty="0" smtClean="0">
                <a:effectLst>
                  <a:outerShdw blurRad="38100" dist="38100" dir="2700000" algn="tl">
                    <a:srgbClr val="000000">
                      <a:alpha val="43137"/>
                    </a:srgbClr>
                  </a:outerShdw>
                </a:effectLst>
              </a:rPr>
              <a:t> 13 </a:t>
            </a:r>
            <a:r>
              <a:rPr lang="en-US" sz="1600" i="1" dirty="0" smtClean="0">
                <a:effectLst>
                  <a:outerShdw blurRad="38100" dist="38100" dir="2700000" algn="tl">
                    <a:srgbClr val="000000">
                      <a:alpha val="43137"/>
                    </a:srgbClr>
                  </a:outerShdw>
                </a:effectLst>
              </a:rPr>
              <a:t>I am the Alpha and the Omega, the first and the last, the beginning and the end.” </a:t>
            </a:r>
          </a:p>
          <a:p>
            <a:r>
              <a:rPr lang="en-US" sz="1600" i="1" baseline="30000" dirty="0" smtClean="0">
                <a:effectLst>
                  <a:outerShdw blurRad="38100" dist="38100" dir="2700000" algn="tl">
                    <a:srgbClr val="000000">
                      <a:alpha val="43137"/>
                    </a:srgbClr>
                  </a:outerShdw>
                </a:effectLst>
              </a:rPr>
              <a:t> 14 </a:t>
            </a:r>
            <a:r>
              <a:rPr lang="en-US" sz="1600" i="1" dirty="0" smtClean="0">
                <a:effectLst>
                  <a:outerShdw blurRad="38100" dist="38100" dir="2700000" algn="tl">
                    <a:srgbClr val="000000">
                      <a:alpha val="43137"/>
                    </a:srgbClr>
                  </a:outerShdw>
                </a:effectLst>
              </a:rPr>
              <a:t>Blessed are those who wash their robes,</a:t>
            </a:r>
            <a:r>
              <a:rPr lang="en-US" sz="1600" i="1" baseline="30000" dirty="0" smtClean="0">
                <a:effectLst>
                  <a:outerShdw blurRad="38100" dist="38100" dir="2700000" algn="tl">
                    <a:srgbClr val="000000">
                      <a:alpha val="43137"/>
                    </a:srgbClr>
                  </a:outerShdw>
                </a:effectLst>
              </a:rPr>
              <a:t> </a:t>
            </a:r>
            <a:r>
              <a:rPr lang="en-US" sz="1600" i="1" dirty="0" smtClean="0">
                <a:effectLst>
                  <a:outerShdw blurRad="38100" dist="38100" dir="2700000" algn="tl">
                    <a:srgbClr val="000000">
                      <a:alpha val="43137"/>
                    </a:srgbClr>
                  </a:outerShdw>
                </a:effectLst>
              </a:rPr>
              <a:t> so that they may have the right to the tree of life and that they may enter the city by the gates.</a:t>
            </a:r>
            <a:r>
              <a:rPr lang="en-US" sz="1600" i="1" baseline="30000" dirty="0" smtClean="0">
                <a:effectLst>
                  <a:outerShdw blurRad="38100" dist="38100" dir="2700000" algn="tl">
                    <a:srgbClr val="000000">
                      <a:alpha val="43137"/>
                    </a:srgbClr>
                  </a:outerShdw>
                </a:effectLst>
              </a:rPr>
              <a:t> 15</a:t>
            </a:r>
            <a:r>
              <a:rPr lang="en-US" sz="1600" i="1" dirty="0" smtClean="0">
                <a:effectLst>
                  <a:outerShdw blurRad="38100" dist="38100" dir="2700000" algn="tl">
                    <a:srgbClr val="000000">
                      <a:alpha val="43137"/>
                    </a:srgbClr>
                  </a:outerShdw>
                </a:effectLst>
              </a:rPr>
              <a:t>Outside are the dogs and sorcerers and the sexually immoral and murderers and idolaters, and everyone who loves and practices falsehood. </a:t>
            </a:r>
          </a:p>
          <a:p>
            <a:r>
              <a:rPr lang="en-US" sz="1600" i="1" baseline="30000" dirty="0" smtClean="0">
                <a:effectLst>
                  <a:outerShdw blurRad="38100" dist="38100" dir="2700000" algn="tl">
                    <a:srgbClr val="000000">
                      <a:alpha val="43137"/>
                    </a:srgbClr>
                  </a:outerShdw>
                </a:effectLst>
              </a:rPr>
              <a:t> 16</a:t>
            </a:r>
            <a:r>
              <a:rPr lang="en-US" sz="1600" i="1" dirty="0" smtClean="0">
                <a:effectLst>
                  <a:outerShdw blurRad="38100" dist="38100" dir="2700000" algn="tl">
                    <a:srgbClr val="000000">
                      <a:alpha val="43137"/>
                    </a:srgbClr>
                  </a:outerShdw>
                </a:effectLst>
              </a:rPr>
              <a:t>“I, Jesus, have sent my angel to testify to you about these things for the churches. I am the root and the descendant of David, the bright morning star.” </a:t>
            </a:r>
          </a:p>
          <a:p>
            <a:r>
              <a:rPr lang="en-US" sz="1600" i="1" baseline="30000" dirty="0" smtClean="0">
                <a:effectLst>
                  <a:outerShdw blurRad="38100" dist="38100" dir="2700000" algn="tl">
                    <a:srgbClr val="000000">
                      <a:alpha val="43137"/>
                    </a:srgbClr>
                  </a:outerShdw>
                </a:effectLst>
              </a:rPr>
              <a:t> 17 </a:t>
            </a:r>
            <a:r>
              <a:rPr lang="en-US" sz="1600" i="1" dirty="0" smtClean="0">
                <a:effectLst>
                  <a:outerShdw blurRad="38100" dist="38100" dir="2700000" algn="tl">
                    <a:srgbClr val="000000">
                      <a:alpha val="43137"/>
                    </a:srgbClr>
                  </a:outerShdw>
                </a:effectLst>
              </a:rPr>
              <a:t>The Spirit and the Bride say, “Come.” And let the one who hears say, “Come.” And let the one who is thirsty come; let the one who desires take the water of life without price. </a:t>
            </a:r>
          </a:p>
          <a:p>
            <a:r>
              <a:rPr lang="en-US" sz="1600" i="1" baseline="30000" dirty="0" smtClean="0">
                <a:effectLst>
                  <a:outerShdw blurRad="38100" dist="38100" dir="2700000" algn="tl">
                    <a:srgbClr val="000000">
                      <a:alpha val="43137"/>
                    </a:srgbClr>
                  </a:outerShdw>
                </a:effectLst>
              </a:rPr>
              <a:t> 18 </a:t>
            </a:r>
            <a:r>
              <a:rPr lang="en-US" sz="1600" i="1" dirty="0" smtClean="0">
                <a:effectLst>
                  <a:outerShdw blurRad="38100" dist="38100" dir="2700000" algn="tl">
                    <a:srgbClr val="000000">
                      <a:alpha val="43137"/>
                    </a:srgbClr>
                  </a:outerShdw>
                </a:effectLst>
              </a:rPr>
              <a:t>I warn everyone who hears the words of the prophecy of this book: if anyone adds to them, God will add to him the plagues described in this book,</a:t>
            </a:r>
            <a:r>
              <a:rPr lang="en-US" sz="1600" i="1" baseline="30000" dirty="0" smtClean="0">
                <a:effectLst>
                  <a:outerShdw blurRad="38100" dist="38100" dir="2700000" algn="tl">
                    <a:srgbClr val="000000">
                      <a:alpha val="43137"/>
                    </a:srgbClr>
                  </a:outerShdw>
                </a:effectLst>
              </a:rPr>
              <a:t> 19 </a:t>
            </a:r>
            <a:r>
              <a:rPr lang="en-US" sz="1600" i="1" dirty="0" smtClean="0">
                <a:effectLst>
                  <a:outerShdw blurRad="38100" dist="38100" dir="2700000" algn="tl">
                    <a:srgbClr val="000000">
                      <a:alpha val="43137"/>
                    </a:srgbClr>
                  </a:outerShdw>
                </a:effectLst>
              </a:rPr>
              <a:t>and if anyone takes away from the words of the book of this prophecy, God will take away his share in the tree of life and in the holy city, which are described in this book. </a:t>
            </a:r>
          </a:p>
          <a:p>
            <a:r>
              <a:rPr lang="en-US" sz="1600" i="1" baseline="30000" dirty="0" smtClean="0">
                <a:effectLst>
                  <a:outerShdw blurRad="38100" dist="38100" dir="2700000" algn="tl">
                    <a:srgbClr val="000000">
                      <a:alpha val="43137"/>
                    </a:srgbClr>
                  </a:outerShdw>
                </a:effectLst>
              </a:rPr>
              <a:t> 20 </a:t>
            </a:r>
            <a:r>
              <a:rPr lang="en-US" sz="1600" i="1" dirty="0" smtClean="0">
                <a:effectLst>
                  <a:outerShdw blurRad="38100" dist="38100" dir="2700000" algn="tl">
                    <a:srgbClr val="000000">
                      <a:alpha val="43137"/>
                    </a:srgbClr>
                  </a:outerShdw>
                </a:effectLst>
              </a:rPr>
              <a:t>He who testifies to these things says, “Surely I am coming soon.”  Amen. Come, Lord Jesus! </a:t>
            </a:r>
          </a:p>
          <a:p>
            <a:r>
              <a:rPr lang="en-US" sz="1600" i="1" baseline="30000" dirty="0" smtClean="0">
                <a:effectLst>
                  <a:outerShdw blurRad="38100" dist="38100" dir="2700000" algn="tl">
                    <a:srgbClr val="000000">
                      <a:alpha val="43137"/>
                    </a:srgbClr>
                  </a:outerShdw>
                </a:effectLst>
              </a:rPr>
              <a:t> 21 </a:t>
            </a:r>
            <a:r>
              <a:rPr lang="en-US" sz="1600" i="1" dirty="0" smtClean="0">
                <a:effectLst>
                  <a:outerShdw blurRad="38100" dist="38100" dir="2700000" algn="tl">
                    <a:srgbClr val="000000">
                      <a:alpha val="43137"/>
                    </a:srgbClr>
                  </a:outerShdw>
                </a:effectLst>
              </a:rPr>
              <a:t>The grace of the Lord Jesus be with all. Amen. </a:t>
            </a:r>
          </a:p>
          <a:p>
            <a:endParaRPr lang="en-US" sz="1600" b="1" dirty="0" smtClean="0"/>
          </a:p>
          <a:p>
            <a:endParaRPr lang="en-US" sz="1600" i="1" baseline="30000" dirty="0" smtClean="0">
              <a:effectLst>
                <a:outerShdw blurRad="38100" dist="38100" dir="2700000" algn="tl">
                  <a:srgbClr val="000000">
                    <a:alpha val="43137"/>
                  </a:srgbClr>
                </a:outerShdw>
              </a:effectLst>
            </a:endParaRPr>
          </a:p>
          <a:p>
            <a:endParaRPr lang="en-US" b="1" baseline="30000" dirty="0" smtClean="0"/>
          </a:p>
          <a:p>
            <a:endParaRPr lang="en-US" b="1" baseline="30000" dirty="0" smtClean="0"/>
          </a:p>
          <a:p>
            <a:endParaRPr lang="en-US" b="1" baseline="30000" dirty="0" smtClean="0"/>
          </a:p>
          <a:p>
            <a:endParaRPr lang="en-US" sz="1300" b="1" baseline="30000" dirty="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endParaRPr lang="en-US" sz="1200" b="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buFont typeface="Wingdings"/>
              <a:buAutoNum type="arabicPeriod"/>
              <a:defRPr/>
            </a:pPr>
            <a:r>
              <a:rPr lang="en-US"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685800" lvl="1" indent="-228600" algn="l" eaLnBrk="1" fontAlgn="auto" hangingPunct="1">
              <a:spcAft>
                <a:spcPts val="0"/>
              </a:spcAft>
              <a:buClr>
                <a:schemeClr val="tx1"/>
              </a:buClr>
              <a:buFont typeface="Wingdings" pitchFamily="2" charset="2"/>
              <a:buChar char="ü"/>
              <a:defRPr/>
            </a:pPr>
            <a:r>
              <a:rPr lang="en-US" sz="18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After the Acts of the Apostles </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Authority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Interpretation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pic>
        <p:nvPicPr>
          <p:cNvPr id="4" name="Picture 3" descr="paul_in_rome.jpg"/>
          <p:cNvPicPr>
            <a:picLocks noChangeAspect="1"/>
          </p:cNvPicPr>
          <p:nvPr/>
        </p:nvPicPr>
        <p:blipFill>
          <a:blip r:embed="rId3" cstate="print"/>
          <a:stretch>
            <a:fillRect/>
          </a:stretch>
        </p:blipFill>
        <p:spPr>
          <a:xfrm>
            <a:off x="2260315" y="0"/>
            <a:ext cx="4623371"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4" name="TextBox 3"/>
          <p:cNvSpPr txBox="1"/>
          <p:nvPr/>
        </p:nvSpPr>
        <p:spPr>
          <a:xfrm>
            <a:off x="1676400" y="1428750"/>
            <a:ext cx="5638800" cy="923330"/>
          </a:xfrm>
          <a:prstGeom prst="rect">
            <a:avLst/>
          </a:prstGeom>
          <a:noFill/>
        </p:spPr>
        <p:txBody>
          <a:bodyPr wrap="square" rtlCol="0">
            <a:spAutoFit/>
          </a:bodyPr>
          <a:lstStyle/>
          <a:p>
            <a:r>
              <a:rPr lang="en-US" i="1" dirty="0" smtClean="0">
                <a:latin typeface="+mn-lt"/>
              </a:rPr>
              <a:t>The reason I left you in Crete was that you might straighten out what was left unfinished and appoint elders in every town, as I directed you. (Titus 1:5)</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5" name="Picture 4" descr="Paul-rome-back-to-rome.jpg"/>
          <p:cNvPicPr>
            <a:picLocks noChangeAspect="1"/>
          </p:cNvPicPr>
          <p:nvPr/>
        </p:nvPicPr>
        <p:blipFill>
          <a:blip r:embed="rId3" cstate="print"/>
          <a:stretch>
            <a:fillRect/>
          </a:stretch>
        </p:blipFill>
        <p:spPr>
          <a:xfrm>
            <a:off x="0" y="0"/>
            <a:ext cx="9279240" cy="514350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152400" y="4248150"/>
            <a:ext cx="7543800" cy="369332"/>
          </a:xfrm>
          <a:prstGeom prst="rect">
            <a:avLst/>
          </a:prstGeom>
          <a:noFill/>
        </p:spPr>
        <p:txBody>
          <a:bodyPr wrap="square" rtlCol="0">
            <a:spAutoFit/>
          </a:bodyPr>
          <a:lstStyle/>
          <a:p>
            <a:r>
              <a:rPr lang="en-US" i="1" dirty="0" smtClean="0">
                <a:solidFill>
                  <a:schemeClr val="bg1"/>
                </a:solidFill>
              </a:rPr>
              <a:t>Paul’s Likely sequence of travel following his release from house arrest. </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2051" name="Rectangle 3"/>
          <p:cNvSpPr>
            <a:spLocks noChangeArrowheads="1"/>
          </p:cNvSpPr>
          <p:nvPr/>
        </p:nvSpPr>
        <p:spPr bwMode="auto">
          <a:xfrm>
            <a:off x="1295400" y="895350"/>
            <a:ext cx="6781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3000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6</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An elder must be blameless, the husband of but one wife, a man whose children believe and are not open to the charge of being wild and disobedient. </a:t>
            </a:r>
            <a:r>
              <a:rPr kumimoji="0" lang="en-US" i="1" u="none" strike="noStrike" cap="none" normalizeH="0" baseline="3000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7</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Since an overseer is entrusted with God's work, he must be blameless—not overbearing, not quick-tempered, not given to drunkenness, not violent, not pursuing dishonest gain. </a:t>
            </a:r>
            <a:r>
              <a:rPr kumimoji="0" lang="en-US" i="1" u="none" strike="noStrike" cap="none" normalizeH="0" baseline="3000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8</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Rather he must be hospitable, one who loves what is good, who is self-controlled, upright, holy and disciplined. </a:t>
            </a:r>
            <a:r>
              <a:rPr kumimoji="0" lang="en-US" i="1" u="none" strike="noStrike" cap="none" normalizeH="0" baseline="3000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9</a:t>
            </a:r>
            <a:r>
              <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ea typeface="Calibri" pitchFamily="34" charset="0"/>
                <a:cs typeface="Times New Roman" pitchFamily="18" charset="0"/>
              </a:rPr>
              <a:t>He must hold firmly to the trustworthy message as it has been taught, so that he can encourage others by sound doctrine and refute those who oppose it. (Titus 1:6-9).</a:t>
            </a:r>
            <a:endParaRPr kumimoji="0" lang="en-US" i="1" u="none" strike="noStrike" cap="none" normalizeH="0" baseline="0" dirty="0" smtClean="0">
              <a:ln>
                <a:noFill/>
              </a:ln>
              <a:solidFill>
                <a:schemeClr val="tx1">
                  <a:lumMod val="95000"/>
                </a:schemeClr>
              </a:solidFill>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33350"/>
            <a:ext cx="8991600" cy="50101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2051" name="Rectangle 3"/>
          <p:cNvSpPr>
            <a:spLocks noChangeArrowheads="1"/>
          </p:cNvSpPr>
          <p:nvPr/>
        </p:nvSpPr>
        <p:spPr bwMode="auto">
          <a:xfrm>
            <a:off x="1143000" y="1200150"/>
            <a:ext cx="6781800" cy="1980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i="1" baseline="30000" dirty="0" smtClean="0">
                <a:latin typeface="+mn-lt"/>
              </a:rPr>
              <a:t>10</a:t>
            </a:r>
            <a:r>
              <a:rPr lang="en-US" sz="1600" b="1" i="1" dirty="0" smtClean="0">
                <a:latin typeface="+mn-lt"/>
              </a:rPr>
              <a:t>For there are many rebellious people, mere talkers and deceivers, especially those of the circumcision group. (Titus 1:10).</a:t>
            </a:r>
            <a:endParaRPr lang="en-US" sz="1600" i="1" dirty="0" smtClean="0">
              <a:latin typeface="+mn-lt"/>
            </a:endParaRPr>
          </a:p>
          <a:p>
            <a:endParaRPr lang="en-US" sz="1600" b="1" i="1" baseline="30000" dirty="0" smtClean="0">
              <a:latin typeface="+mn-lt"/>
            </a:endParaRPr>
          </a:p>
          <a:p>
            <a:r>
              <a:rPr lang="en-US" sz="1600" b="1" i="1" baseline="30000" dirty="0" smtClean="0">
                <a:latin typeface="+mn-lt"/>
              </a:rPr>
              <a:t>12</a:t>
            </a:r>
            <a:r>
              <a:rPr lang="en-US" sz="1600" b="1" i="1" dirty="0" smtClean="0">
                <a:latin typeface="+mn-lt"/>
              </a:rPr>
              <a:t>Even one of their own prophets has said, "Cretans are always liars, evil brutes, lazy gluttons." (Titus 1:12).</a:t>
            </a:r>
          </a:p>
          <a:p>
            <a:endParaRPr lang="en-US" sz="1600" i="1" dirty="0" smtClean="0">
              <a:latin typeface="+mn-lt"/>
            </a:endParaRPr>
          </a:p>
          <a:p>
            <a:r>
              <a:rPr lang="en-US" sz="1600" b="1" i="1" dirty="0" smtClean="0">
                <a:latin typeface="+mn-lt"/>
              </a:rPr>
              <a:t>Let people learn to devote themselves to good works in order to meet urgent needs, so that they may not be unproductive. (Titus 3:14).</a:t>
            </a:r>
            <a:endParaRPr lang="en-US" sz="1600" i="1" dirty="0">
              <a:latin typeface="+mn-lt"/>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5" name="Picture 4" descr="Paul-rome-back-to-rome.jpg"/>
          <p:cNvPicPr>
            <a:picLocks noChangeAspect="1"/>
          </p:cNvPicPr>
          <p:nvPr/>
        </p:nvPicPr>
        <p:blipFill>
          <a:blip r:embed="rId3" cstate="print"/>
          <a:stretch>
            <a:fillRect/>
          </a:stretch>
        </p:blipFill>
        <p:spPr>
          <a:xfrm>
            <a:off x="-67620" y="0"/>
            <a:ext cx="9279240" cy="514350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9550"/>
            <a:ext cx="8610600" cy="4572000"/>
          </a:xfrm>
        </p:spPr>
        <p:txBody>
          <a:bodyPr anchor="t">
            <a:noAutofit/>
          </a:bodyPr>
          <a:lstStyle/>
          <a:p>
            <a:endParaRPr lang="en-US" sz="1400" dirty="0">
              <a:solidFill>
                <a:srgbClr val="FF0000"/>
              </a:solidFill>
              <a:effectLst>
                <a:outerShdw blurRad="38100" dist="38100" dir="2700000" algn="tl">
                  <a:srgbClr val="000000">
                    <a:alpha val="43137"/>
                  </a:srgbClr>
                </a:outerShdw>
              </a:effectLst>
              <a:latin typeface="Adobe Caslon Pro" pitchFamily="18" charset="0"/>
              <a:cs typeface="Times New Roman" pitchFamily="18" charset="0"/>
            </a:endParaRPr>
          </a:p>
        </p:txBody>
      </p:sp>
      <p:pic>
        <p:nvPicPr>
          <p:cNvPr id="4" name="Picture 3" descr="rembrandt-paul-in-prison.jpg"/>
          <p:cNvPicPr>
            <a:picLocks noChangeAspect="1"/>
          </p:cNvPicPr>
          <p:nvPr/>
        </p:nvPicPr>
        <p:blipFill>
          <a:blip r:embed="rId3" cstate="print"/>
          <a:stretch>
            <a:fillRect/>
          </a:stretch>
        </p:blipFill>
        <p:spPr>
          <a:xfrm>
            <a:off x="2442494" y="-4953"/>
            <a:ext cx="4259013" cy="5153406"/>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714750"/>
            <a:ext cx="4800600" cy="762000"/>
          </a:xfrm>
        </p:spPr>
        <p:txBody>
          <a:bodyPr anchor="t">
            <a:noAutofit/>
          </a:bodyPr>
          <a:lstStyle/>
          <a:p>
            <a:r>
              <a:rPr lang="en-US" sz="1800" i="1" dirty="0" smtClean="0"/>
              <a:t>The Remorse of Nero after Killing his Mother</a:t>
            </a:r>
            <a:r>
              <a:rPr lang="en-US" sz="1800" dirty="0" smtClean="0"/>
              <a:t/>
            </a:r>
            <a:br>
              <a:rPr lang="en-US" sz="1800" dirty="0" smtClean="0"/>
            </a:br>
            <a:r>
              <a:rPr lang="en-US" sz="1600" dirty="0" smtClean="0"/>
              <a:t>by John William Waterhouse, 1878</a:t>
            </a:r>
            <a:endParaRPr lang="en-US" sz="1800" dirty="0">
              <a:solidFill>
                <a:srgbClr val="FF0000"/>
              </a:solidFill>
              <a:effectLst>
                <a:outerShdw blurRad="38100" dist="38100" dir="2700000" algn="tl">
                  <a:srgbClr val="000000">
                    <a:alpha val="43137"/>
                  </a:srgbClr>
                </a:outerShdw>
              </a:effectLst>
              <a:cs typeface="Times New Roman" pitchFamily="18" charset="0"/>
            </a:endParaRPr>
          </a:p>
        </p:txBody>
      </p:sp>
      <p:pic>
        <p:nvPicPr>
          <p:cNvPr id="4" name="Picture 3" descr="rembrandt-paul-in-prison.jpg"/>
          <p:cNvPicPr>
            <a:picLocks noChangeAspect="1"/>
          </p:cNvPicPr>
          <p:nvPr/>
        </p:nvPicPr>
        <p:blipFill>
          <a:blip r:embed="rId3" cstate="print"/>
          <a:stretch>
            <a:fillRect/>
          </a:stretch>
        </p:blipFill>
        <p:spPr>
          <a:xfrm>
            <a:off x="6248400" y="57150"/>
            <a:ext cx="2833885" cy="3429000"/>
          </a:xfrm>
          <a:prstGeom prst="rect">
            <a:avLst/>
          </a:prstGeom>
          <a:effectLst>
            <a:outerShdw blurRad="63500" sx="102000" sy="102000" algn="ctr" rotWithShape="0">
              <a:prstClr val="black">
                <a:alpha val="40000"/>
              </a:prstClr>
            </a:outerShdw>
          </a:effectLst>
        </p:spPr>
      </p:pic>
      <p:pic>
        <p:nvPicPr>
          <p:cNvPr id="5" name="Picture 4" descr="Remorse-Nero.jpg"/>
          <p:cNvPicPr>
            <a:picLocks noChangeAspect="1"/>
          </p:cNvPicPr>
          <p:nvPr/>
        </p:nvPicPr>
        <p:blipFill>
          <a:blip r:embed="rId4" cstate="print"/>
          <a:stretch>
            <a:fillRect/>
          </a:stretch>
        </p:blipFill>
        <p:spPr>
          <a:xfrm>
            <a:off x="152400" y="514350"/>
            <a:ext cx="5950857" cy="3048000"/>
          </a:xfrm>
          <a:prstGeom prst="rect">
            <a:avLst/>
          </a:prstGeom>
          <a:effectLst>
            <a:outerShdw blurRad="63500" sx="102000" sy="102000" algn="ctr" rotWithShape="0">
              <a:prstClr val="black">
                <a:alpha val="40000"/>
              </a:prstClr>
            </a:outerShdw>
          </a:effectLst>
        </p:spPr>
      </p:pic>
      <p:pic>
        <p:nvPicPr>
          <p:cNvPr id="6" name="Picture 5" descr="Nero.JPG"/>
          <p:cNvPicPr>
            <a:picLocks noChangeAspect="1"/>
          </p:cNvPicPr>
          <p:nvPr/>
        </p:nvPicPr>
        <p:blipFill>
          <a:blip r:embed="rId5" cstate="print"/>
          <a:stretch>
            <a:fillRect/>
          </a:stretch>
        </p:blipFill>
        <p:spPr>
          <a:xfrm>
            <a:off x="4419600" y="2571750"/>
            <a:ext cx="1739900" cy="2317547"/>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6935</TotalTime>
  <Words>997</Words>
  <Application>Microsoft Office PowerPoint</Application>
  <PresentationFormat>On-screen Show (16:9)</PresentationFormat>
  <Paragraphs>84</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Times New Roman</vt:lpstr>
      <vt:lpstr>Tahoma</vt:lpstr>
      <vt:lpstr>Wingdings</vt:lpstr>
      <vt:lpstr>Corbel</vt:lpstr>
      <vt:lpstr>Adobe Caslon Pro</vt:lpstr>
      <vt:lpstr>Calibri</vt:lpstr>
      <vt:lpstr>Garamond</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560</cp:revision>
  <dcterms:created xsi:type="dcterms:W3CDTF">2010-01-20T03:08:51Z</dcterms:created>
  <dcterms:modified xsi:type="dcterms:W3CDTF">2010-06-28T03:11:17Z</dcterms:modified>
</cp:coreProperties>
</file>