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sldIdLst>
    <p:sldId id="318" r:id="rId2"/>
    <p:sldId id="381" r:id="rId3"/>
    <p:sldId id="390" r:id="rId4"/>
    <p:sldId id="396" r:id="rId5"/>
    <p:sldId id="387" r:id="rId6"/>
    <p:sldId id="400" r:id="rId7"/>
    <p:sldId id="389" r:id="rId8"/>
    <p:sldId id="397" r:id="rId9"/>
    <p:sldId id="401" r:id="rId10"/>
    <p:sldId id="402" r:id="rId11"/>
    <p:sldId id="391" r:id="rId12"/>
    <p:sldId id="403" r:id="rId13"/>
    <p:sldId id="395" r:id="rId14"/>
    <p:sldId id="388" r:id="rId15"/>
  </p:sldIdLst>
  <p:sldSz cx="9144000" cy="5143500" type="screen16x9"/>
  <p:notesSz cx="6858000" cy="9144000"/>
  <p:embeddedFontLst>
    <p:embeddedFont>
      <p:font typeface="Tahoma" pitchFamily="34" charset="0"/>
      <p:regular r:id="rId17"/>
      <p:bold r:id="rId18"/>
    </p:embeddedFont>
    <p:embeddedFont>
      <p:font typeface="Corbel" pitchFamily="34" charset="0"/>
      <p:regular r:id="rId19"/>
      <p:bold r:id="rId20"/>
      <p:italic r:id="rId21"/>
      <p:boldItalic r:id="rId22"/>
    </p:embeddedFont>
    <p:embeddedFont>
      <p:font typeface="Calibri" pitchFamily="34" charset="0"/>
      <p:regular r:id="rId23"/>
      <p:bold r:id="rId24"/>
      <p:italic r:id="rId25"/>
      <p:boldItalic r:id="rId26"/>
    </p:embeddedFont>
    <p:embeddedFont>
      <p:font typeface="Wingdings 2" pitchFamily="18" charset="2"/>
      <p:regular r:id="rId27"/>
    </p:embeddedFont>
    <p:embeddedFont>
      <p:font typeface="Wingdings 3" pitchFamily="18" charset="2"/>
      <p:regular r:id="rId28"/>
    </p:embeddedFont>
    <p:embeddedFont>
      <p:font typeface="Consolas" pitchFamily="49"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721" autoAdjust="0"/>
  </p:normalViewPr>
  <p:slideViewPr>
    <p:cSldViewPr>
      <p:cViewPr varScale="1">
        <p:scale>
          <a:sx n="138" d="100"/>
          <a:sy n="138" d="100"/>
        </p:scale>
        <p:origin x="-138" y="-10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6/19/2010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6/19/2010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6/19/2010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6/19/2010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6/19/2010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6/19/2010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6/19/2010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6/19/2010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6/19/2010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6/19/2010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6/19/2010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6/19/2010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6/19/2010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Paul’s Third Missionary Journey</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pauls-third-journey-insert.jpg"/>
          <p:cNvPicPr>
            <a:picLocks noChangeAspect="1"/>
          </p:cNvPicPr>
          <p:nvPr/>
        </p:nvPicPr>
        <p:blipFill>
          <a:blip r:embed="rId3" cstate="print"/>
          <a:stretch>
            <a:fillRect/>
          </a:stretch>
        </p:blipFill>
        <p:spPr>
          <a:xfrm>
            <a:off x="0" y="0"/>
            <a:ext cx="7563970" cy="5143500"/>
          </a:xfrm>
          <a:prstGeom prst="rect">
            <a:avLst/>
          </a:prstGeom>
          <a:effectLst>
            <a:outerShdw blurRad="63500" sx="102000" sy="102000" algn="ctr" rotWithShape="0">
              <a:prstClr val="black">
                <a:alpha val="40000"/>
              </a:prstClr>
            </a:outerShdw>
          </a:effectLst>
        </p:spPr>
      </p:pic>
      <p:pic>
        <p:nvPicPr>
          <p:cNvPr id="5" name="Picture 4" descr="pauls-3rd-journey.jpg"/>
          <p:cNvPicPr>
            <a:picLocks noChangeAspect="1"/>
          </p:cNvPicPr>
          <p:nvPr/>
        </p:nvPicPr>
        <p:blipFill>
          <a:blip r:embed="rId4" cstate="print"/>
          <a:stretch>
            <a:fillRect/>
          </a:stretch>
        </p:blipFill>
        <p:spPr>
          <a:xfrm>
            <a:off x="4648200" y="438150"/>
            <a:ext cx="4388118" cy="26670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724400"/>
          </a:xfrm>
        </p:spPr>
        <p:txBody>
          <a:bodyPr anchor="t">
            <a:noAutofit/>
          </a:bodyPr>
          <a:lstStyle/>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Eutychus_fallen_from_window_1179-88.jpg"/>
          <p:cNvPicPr>
            <a:picLocks noChangeAspect="1"/>
          </p:cNvPicPr>
          <p:nvPr/>
        </p:nvPicPr>
        <p:blipFill>
          <a:blip r:embed="rId3" cstate="print"/>
          <a:stretch>
            <a:fillRect/>
          </a:stretch>
        </p:blipFill>
        <p:spPr>
          <a:xfrm>
            <a:off x="2986633" y="25955"/>
            <a:ext cx="3109367" cy="509159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pauls-third-journey-insert.jpg"/>
          <p:cNvPicPr>
            <a:picLocks noChangeAspect="1"/>
          </p:cNvPicPr>
          <p:nvPr/>
        </p:nvPicPr>
        <p:blipFill>
          <a:blip r:embed="rId3" cstate="print"/>
          <a:stretch>
            <a:fillRect/>
          </a:stretch>
        </p:blipFill>
        <p:spPr>
          <a:xfrm>
            <a:off x="0" y="0"/>
            <a:ext cx="7563970" cy="5143500"/>
          </a:xfrm>
          <a:prstGeom prst="rect">
            <a:avLst/>
          </a:prstGeom>
          <a:effectLst>
            <a:outerShdw blurRad="63500" sx="102000" sy="102000" algn="ctr" rotWithShape="0">
              <a:prstClr val="black">
                <a:alpha val="40000"/>
              </a:prstClr>
            </a:outerShdw>
          </a:effectLst>
        </p:spPr>
      </p:pic>
      <p:pic>
        <p:nvPicPr>
          <p:cNvPr id="5" name="Picture 4" descr="pauls-3rd-journey.jpg"/>
          <p:cNvPicPr>
            <a:picLocks noChangeAspect="1"/>
          </p:cNvPicPr>
          <p:nvPr/>
        </p:nvPicPr>
        <p:blipFill>
          <a:blip r:embed="rId4" cstate="print"/>
          <a:stretch>
            <a:fillRect/>
          </a:stretch>
        </p:blipFill>
        <p:spPr>
          <a:xfrm>
            <a:off x="4648200" y="438150"/>
            <a:ext cx="4388118" cy="26670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724400"/>
          </a:xfrm>
        </p:spPr>
        <p:txBody>
          <a:bodyPr anchor="t">
            <a:noAutofit/>
          </a:bodyPr>
          <a:lstStyle/>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Paul Farwell to Ephasis.jpg"/>
          <p:cNvPicPr>
            <a:picLocks noChangeAspect="1"/>
          </p:cNvPicPr>
          <p:nvPr/>
        </p:nvPicPr>
        <p:blipFill>
          <a:blip r:embed="rId3" cstate="print"/>
          <a:stretch>
            <a:fillRect/>
          </a:stretch>
        </p:blipFill>
        <p:spPr>
          <a:xfrm>
            <a:off x="966743" y="0"/>
            <a:ext cx="7210514"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Paul’s Third Missionary Journey</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pauls-3rd-journey.jpg"/>
          <p:cNvPicPr>
            <a:picLocks noChangeAspect="1"/>
          </p:cNvPicPr>
          <p:nvPr/>
        </p:nvPicPr>
        <p:blipFill>
          <a:blip r:embed="rId3" cstate="print"/>
          <a:stretch>
            <a:fillRect/>
          </a:stretch>
        </p:blipFill>
        <p:spPr>
          <a:xfrm>
            <a:off x="340601" y="0"/>
            <a:ext cx="8462798"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pauls-third-journey-insert.jpg"/>
          <p:cNvPicPr>
            <a:picLocks noChangeAspect="1"/>
          </p:cNvPicPr>
          <p:nvPr/>
        </p:nvPicPr>
        <p:blipFill>
          <a:blip r:embed="rId3" cstate="print"/>
          <a:stretch>
            <a:fillRect/>
          </a:stretch>
        </p:blipFill>
        <p:spPr>
          <a:xfrm>
            <a:off x="0" y="0"/>
            <a:ext cx="7563970" cy="5143500"/>
          </a:xfrm>
          <a:prstGeom prst="rect">
            <a:avLst/>
          </a:prstGeom>
          <a:effectLst>
            <a:outerShdw blurRad="63500" sx="102000" sy="102000" algn="ctr" rotWithShape="0">
              <a:prstClr val="black">
                <a:alpha val="40000"/>
              </a:prstClr>
            </a:outerShdw>
          </a:effectLst>
        </p:spPr>
      </p:pic>
      <p:pic>
        <p:nvPicPr>
          <p:cNvPr id="5" name="Picture 4" descr="pauls-3rd-journey.jpg"/>
          <p:cNvPicPr>
            <a:picLocks noChangeAspect="1"/>
          </p:cNvPicPr>
          <p:nvPr/>
        </p:nvPicPr>
        <p:blipFill>
          <a:blip r:embed="rId4" cstate="print"/>
          <a:stretch>
            <a:fillRect/>
          </a:stretch>
        </p:blipFill>
        <p:spPr>
          <a:xfrm>
            <a:off x="4648200" y="438150"/>
            <a:ext cx="4388118" cy="26670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hall-of-tyrannus.jpg"/>
          <p:cNvPicPr>
            <a:picLocks noChangeAspect="1"/>
          </p:cNvPicPr>
          <p:nvPr/>
        </p:nvPicPr>
        <p:blipFill>
          <a:blip r:embed="rId3" cstate="print"/>
          <a:stretch>
            <a:fillRect/>
          </a:stretch>
        </p:blipFill>
        <p:spPr>
          <a:xfrm>
            <a:off x="885967" y="228600"/>
            <a:ext cx="3838433" cy="2571750"/>
          </a:xfrm>
          <a:prstGeom prst="rect">
            <a:avLst/>
          </a:prstGeom>
          <a:effectLst>
            <a:outerShdw blurRad="63500" sx="102000" sy="102000" algn="ctr" rotWithShape="0">
              <a:prstClr val="black">
                <a:alpha val="40000"/>
              </a:prstClr>
            </a:outerShdw>
          </a:effectLst>
        </p:spPr>
      </p:pic>
      <p:pic>
        <p:nvPicPr>
          <p:cNvPr id="5" name="Picture 4" descr="hall-of-tyrannus-2.jpg"/>
          <p:cNvPicPr>
            <a:picLocks noChangeAspect="1"/>
          </p:cNvPicPr>
          <p:nvPr/>
        </p:nvPicPr>
        <p:blipFill>
          <a:blip r:embed="rId4" cstate="print"/>
          <a:stretch>
            <a:fillRect/>
          </a:stretch>
        </p:blipFill>
        <p:spPr>
          <a:xfrm>
            <a:off x="5067300" y="742950"/>
            <a:ext cx="3162300" cy="3914775"/>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562350"/>
            <a:ext cx="8077200" cy="1143000"/>
          </a:xfrm>
        </p:spPr>
        <p:txBody>
          <a:bodyPr anchor="t">
            <a:noAutofit/>
          </a:bodyPr>
          <a:lstStyle/>
          <a:p>
            <a:r>
              <a:rPr lang="en-US" dirty="0" smtClean="0">
                <a:effectLst>
                  <a:outerShdw blurRad="38100" dist="38100" dir="2700000" algn="tl">
                    <a:srgbClr val="000000">
                      <a:alpha val="43137"/>
                    </a:srgbClr>
                  </a:outerShdw>
                </a:effectLst>
              </a:rPr>
              <a:t>Many of them also who used magic arts brought their books together, and burned them before all men: and they counted the price of them, and found it fifty thousand pieces of silver. </a:t>
            </a:r>
            <a:r>
              <a:rPr lang="en-US" dirty="0" smtClean="0"/>
              <a:t/>
            </a:r>
            <a:br>
              <a:rPr lang="en-US" dirty="0" smtClean="0"/>
            </a:br>
            <a:r>
              <a:rPr lang="en-US" sz="1400" dirty="0" smtClean="0"/>
              <a:t>Acts 19:19</a:t>
            </a:r>
          </a:p>
          <a:p>
            <a:endParaRPr lang="en-US" sz="1800" dirty="0">
              <a:solidFill>
                <a:schemeClr val="tx1">
                  <a:lumMod val="95000"/>
                </a:schemeClr>
              </a:solidFill>
              <a:effectLst>
                <a:outerShdw blurRad="38100" dist="38100" dir="2700000" algn="tl">
                  <a:srgbClr val="000000">
                    <a:alpha val="43137"/>
                  </a:srgbClr>
                </a:outerShdw>
              </a:effectLst>
              <a:latin typeface="Adobe Caslon Pro" pitchFamily="18" charset="0"/>
            </a:endParaRPr>
          </a:p>
        </p:txBody>
      </p:sp>
      <p:pic>
        <p:nvPicPr>
          <p:cNvPr id="9" name="Picture 8" descr="book-burning.jpg"/>
          <p:cNvPicPr>
            <a:picLocks noChangeAspect="1"/>
          </p:cNvPicPr>
          <p:nvPr/>
        </p:nvPicPr>
        <p:blipFill>
          <a:blip r:embed="rId3" cstate="print"/>
          <a:stretch>
            <a:fillRect/>
          </a:stretch>
        </p:blipFill>
        <p:spPr>
          <a:xfrm>
            <a:off x="1066800" y="285750"/>
            <a:ext cx="4419600" cy="307923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5" name="Picture 4" descr="artemis-figurine-mountain.jpg"/>
          <p:cNvPicPr>
            <a:picLocks noChangeAspect="1"/>
          </p:cNvPicPr>
          <p:nvPr/>
        </p:nvPicPr>
        <p:blipFill>
          <a:blip r:embed="rId3" cstate="print"/>
          <a:stretch>
            <a:fillRect/>
          </a:stretch>
        </p:blipFill>
        <p:spPr>
          <a:xfrm>
            <a:off x="0" y="-19050"/>
            <a:ext cx="6876386" cy="5129784"/>
          </a:xfrm>
          <a:prstGeom prst="rect">
            <a:avLst/>
          </a:prstGeom>
          <a:effectLst>
            <a:outerShdw blurRad="63500" sx="102000" sy="102000" algn="ctr" rotWithShape="0">
              <a:prstClr val="black">
                <a:alpha val="40000"/>
              </a:prstClr>
            </a:outerShdw>
          </a:effectLst>
        </p:spPr>
      </p:pic>
      <p:sp>
        <p:nvSpPr>
          <p:cNvPr id="3" name="Subtitle 2"/>
          <p:cNvSpPr>
            <a:spLocks noGrp="1"/>
          </p:cNvSpPr>
          <p:nvPr>
            <p:ph type="subTitle" idx="1"/>
          </p:nvPr>
        </p:nvSpPr>
        <p:spPr>
          <a:xfrm>
            <a:off x="457200" y="895350"/>
            <a:ext cx="2819400" cy="2514600"/>
          </a:xfrm>
        </p:spPr>
        <p:txBody>
          <a:bodyPr anchor="t">
            <a:noAutofit/>
          </a:bodyPr>
          <a:lstStyle/>
          <a:p>
            <a:r>
              <a:rPr lang="en-US" sz="1800" dirty="0" smtClean="0">
                <a:solidFill>
                  <a:schemeClr val="tx1">
                    <a:lumMod val="95000"/>
                  </a:schemeClr>
                </a:solidFill>
                <a:effectLst>
                  <a:outerShdw blurRad="38100" dist="38100" dir="2700000" algn="tl">
                    <a:srgbClr val="000000">
                      <a:alpha val="43137"/>
                    </a:srgbClr>
                  </a:outerShdw>
                </a:effectLst>
                <a:latin typeface="Adobe Caslon Pro" pitchFamily="18" charset="0"/>
              </a:rPr>
              <a:t>The main street of Ephesus, one of the world’s most thoroughly excavated cities, leading to the theater set in a hillside, to which Paul’s colleagues were dragged. Their preaching hurt sales of Artemis (Diana) figurines (right). </a:t>
            </a:r>
            <a:endParaRPr lang="en-US" sz="1800" dirty="0">
              <a:solidFill>
                <a:schemeClr val="tx1">
                  <a:lumMod val="95000"/>
                </a:schemeClr>
              </a:solidFill>
              <a:effectLst>
                <a:outerShdw blurRad="38100" dist="38100" dir="2700000" algn="tl">
                  <a:srgbClr val="000000">
                    <a:alpha val="43137"/>
                  </a:srgbClr>
                </a:outerShdw>
              </a:effectLst>
              <a:latin typeface="Adobe Caslon Pro" pitchFamily="18" charset="0"/>
            </a:endParaRPr>
          </a:p>
        </p:txBody>
      </p:sp>
      <p:pic>
        <p:nvPicPr>
          <p:cNvPr id="7" name="Picture 6" descr="Diana-ephesus6.jpg"/>
          <p:cNvPicPr>
            <a:picLocks noChangeAspect="1"/>
          </p:cNvPicPr>
          <p:nvPr/>
        </p:nvPicPr>
        <p:blipFill>
          <a:blip r:embed="rId4" cstate="print"/>
          <a:stretch>
            <a:fillRect/>
          </a:stretch>
        </p:blipFill>
        <p:spPr>
          <a:xfrm>
            <a:off x="6705600" y="285750"/>
            <a:ext cx="2298700" cy="4559300"/>
          </a:xfrm>
          <a:prstGeom prst="rect">
            <a:avLst/>
          </a:prstGeom>
          <a:effectLst>
            <a:outerShdw blurRad="63500" sx="102000" sy="102000" algn="ctr" rotWithShape="0">
              <a:prstClr val="black">
                <a:alpha val="40000"/>
              </a:prstClr>
            </a:outerShdw>
          </a:effectLst>
        </p:spPr>
      </p:pic>
      <p:pic>
        <p:nvPicPr>
          <p:cNvPr id="8" name="Picture 7" descr="ephesus_paul-theater.jpg"/>
          <p:cNvPicPr>
            <a:picLocks noChangeAspect="1"/>
          </p:cNvPicPr>
          <p:nvPr/>
        </p:nvPicPr>
        <p:blipFill>
          <a:blip r:embed="rId5" cstate="print"/>
          <a:stretch>
            <a:fillRect/>
          </a:stretch>
        </p:blipFill>
        <p:spPr>
          <a:xfrm>
            <a:off x="3657600" y="3124200"/>
            <a:ext cx="2514600" cy="18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4" name="Picture 3" descr="temple-of-diana.jpg"/>
          <p:cNvPicPr>
            <a:picLocks noChangeAspect="1"/>
          </p:cNvPicPr>
          <p:nvPr/>
        </p:nvPicPr>
        <p:blipFill>
          <a:blip r:embed="rId3" cstate="print"/>
          <a:stretch>
            <a:fillRect/>
          </a:stretch>
        </p:blipFill>
        <p:spPr>
          <a:xfrm>
            <a:off x="-36501" y="0"/>
            <a:ext cx="9217003" cy="4495800"/>
          </a:xfrm>
          <a:prstGeom prst="rect">
            <a:avLst/>
          </a:prstGeom>
          <a:effectLst>
            <a:outerShdw blurRad="63500" sx="102000" sy="102000" algn="ctr" rotWithShape="0">
              <a:prstClr val="black">
                <a:alpha val="40000"/>
              </a:prstClr>
            </a:outerShdw>
          </a:effectLst>
        </p:spPr>
      </p:pic>
      <p:sp>
        <p:nvSpPr>
          <p:cNvPr id="3" name="Subtitle 2"/>
          <p:cNvSpPr>
            <a:spLocks noGrp="1"/>
          </p:cNvSpPr>
          <p:nvPr>
            <p:ph type="subTitle" idx="1"/>
          </p:nvPr>
        </p:nvSpPr>
        <p:spPr>
          <a:xfrm>
            <a:off x="76200" y="4552950"/>
            <a:ext cx="9067800" cy="590550"/>
          </a:xfrm>
        </p:spPr>
        <p:txBody>
          <a:bodyPr anchor="t">
            <a:noAutofit/>
          </a:bodyPr>
          <a:lstStyle/>
          <a:p>
            <a:r>
              <a:rPr lang="en-US" sz="1400" dirty="0" smtClean="0">
                <a:effectLst>
                  <a:outerShdw blurRad="38100" dist="38100" dir="2700000" algn="tl">
                    <a:srgbClr val="000000">
                      <a:alpha val="43137"/>
                    </a:srgbClr>
                  </a:outerShdw>
                </a:effectLst>
                <a:latin typeface="Adobe Caslon Pro" pitchFamily="18" charset="0"/>
              </a:rPr>
              <a:t>All that remains of the celebrated Temple of Diana (Artemis), one of the Seven Wonders of the Ancient World, at Ephesus.  </a:t>
            </a:r>
            <a:r>
              <a:rPr lang="en-US" sz="1200" dirty="0" smtClean="0">
                <a:effectLst>
                  <a:outerShdw blurRad="38100" dist="38100" dir="2700000" algn="tl">
                    <a:srgbClr val="000000">
                      <a:alpha val="43137"/>
                    </a:srgbClr>
                  </a:outerShdw>
                </a:effectLst>
                <a:latin typeface="Adobe Caslon Pro" pitchFamily="18" charset="0"/>
              </a:rPr>
              <a:t>(To get a perspective of the size, notice two people standing front and center.)</a:t>
            </a:r>
            <a:endParaRPr lang="en-US" sz="12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724400"/>
          </a:xfrm>
        </p:spPr>
        <p:txBody>
          <a:bodyPr anchor="t">
            <a:noAutofit/>
          </a:bodyPr>
          <a:lstStyle/>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riot.jpg"/>
          <p:cNvPicPr>
            <a:picLocks noChangeAspect="1"/>
          </p:cNvPicPr>
          <p:nvPr/>
        </p:nvPicPr>
        <p:blipFill>
          <a:blip r:embed="rId3" cstate="print"/>
          <a:stretch>
            <a:fillRect/>
          </a:stretch>
        </p:blipFill>
        <p:spPr>
          <a:xfrm>
            <a:off x="886371" y="0"/>
            <a:ext cx="7371258"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8991600" cy="5010150"/>
          </a:xfrm>
        </p:spPr>
        <p:txBody>
          <a:bodyPr anchor="t">
            <a:noAutofit/>
          </a:bodyPr>
          <a:lstStyle/>
          <a:p>
            <a:r>
              <a:rPr lang="en-US" sz="1300" b="1" baseline="30000" dirty="0" smtClean="0"/>
              <a:t> </a:t>
            </a:r>
            <a:r>
              <a:rPr lang="en-US" sz="1400" baseline="30000" dirty="0" smtClean="0">
                <a:effectLst>
                  <a:outerShdw blurRad="38100" dist="38100" dir="2700000" algn="tl">
                    <a:srgbClr val="000000">
                      <a:alpha val="43137"/>
                    </a:srgbClr>
                  </a:outerShdw>
                </a:effectLst>
              </a:rPr>
              <a:t>23 </a:t>
            </a:r>
            <a:r>
              <a:rPr lang="en-US" sz="1400" dirty="0" smtClean="0">
                <a:effectLst>
                  <a:outerShdw blurRad="38100" dist="38100" dir="2700000" algn="tl">
                    <a:srgbClr val="000000">
                      <a:alpha val="43137"/>
                    </a:srgbClr>
                  </a:outerShdw>
                </a:effectLst>
              </a:rPr>
              <a:t>About that time </a:t>
            </a:r>
            <a:r>
              <a:rPr lang="en-US" sz="1400" i="1" dirty="0" smtClean="0">
                <a:effectLst>
                  <a:outerShdw blurRad="38100" dist="38100" dir="2700000" algn="tl">
                    <a:srgbClr val="000000">
                      <a:alpha val="43137"/>
                    </a:srgbClr>
                  </a:outerShdw>
                </a:effectLst>
              </a:rPr>
              <a:t>there arose no little disturbance concerning the Way.</a:t>
            </a:r>
            <a:r>
              <a:rPr lang="en-US" sz="1400" i="1" baseline="30000" dirty="0" smtClean="0">
                <a:effectLst>
                  <a:outerShdw blurRad="38100" dist="38100" dir="2700000" algn="tl">
                    <a:srgbClr val="000000">
                      <a:alpha val="43137"/>
                    </a:srgbClr>
                  </a:outerShdw>
                </a:effectLst>
              </a:rPr>
              <a:t> 24 </a:t>
            </a:r>
            <a:r>
              <a:rPr lang="en-US" sz="1400" i="1" dirty="0" smtClean="0">
                <a:effectLst>
                  <a:outerShdw blurRad="38100" dist="38100" dir="2700000" algn="tl">
                    <a:srgbClr val="000000">
                      <a:alpha val="43137"/>
                    </a:srgbClr>
                  </a:outerShdw>
                </a:effectLst>
              </a:rPr>
              <a:t>For a man named Demetrius, a silversmith, who made silver shrines of Artemis, brought no little business to the craftsmen.</a:t>
            </a:r>
            <a:r>
              <a:rPr lang="en-US" sz="1400" i="1" baseline="30000" dirty="0" smtClean="0">
                <a:effectLst>
                  <a:outerShdw blurRad="38100" dist="38100" dir="2700000" algn="tl">
                    <a:srgbClr val="000000">
                      <a:alpha val="43137"/>
                    </a:srgbClr>
                  </a:outerShdw>
                </a:effectLst>
              </a:rPr>
              <a:t> 25</a:t>
            </a:r>
            <a:r>
              <a:rPr lang="en-US" sz="1400" i="1" dirty="0" smtClean="0">
                <a:effectLst>
                  <a:outerShdw blurRad="38100" dist="38100" dir="2700000" algn="tl">
                    <a:srgbClr val="000000">
                      <a:alpha val="43137"/>
                    </a:srgbClr>
                  </a:outerShdw>
                </a:effectLst>
              </a:rPr>
              <a:t>These he gathered together, with the workmen in similar trades, and said, “Men, you know that from this business we have our wealth.</a:t>
            </a:r>
            <a:r>
              <a:rPr lang="en-US" sz="1400" i="1" baseline="30000" dirty="0" smtClean="0">
                <a:effectLst>
                  <a:outerShdw blurRad="38100" dist="38100" dir="2700000" algn="tl">
                    <a:srgbClr val="000000">
                      <a:alpha val="43137"/>
                    </a:srgbClr>
                  </a:outerShdw>
                </a:effectLst>
              </a:rPr>
              <a:t> 26 </a:t>
            </a:r>
            <a:r>
              <a:rPr lang="en-US" sz="1400" i="1" dirty="0" smtClean="0">
                <a:effectLst>
                  <a:outerShdw blurRad="38100" dist="38100" dir="2700000" algn="tl">
                    <a:srgbClr val="000000">
                      <a:alpha val="43137"/>
                    </a:srgbClr>
                  </a:outerShdw>
                </a:effectLst>
              </a:rPr>
              <a:t>And you see and hear that not only in Ephesus but in almost all of Asia this Paul has persuaded and turned away a great many people, saying that gods made with hands are not gods.</a:t>
            </a:r>
            <a:r>
              <a:rPr lang="en-US" sz="1400" i="1" baseline="30000" dirty="0" smtClean="0">
                <a:effectLst>
                  <a:outerShdw blurRad="38100" dist="38100" dir="2700000" algn="tl">
                    <a:srgbClr val="000000">
                      <a:alpha val="43137"/>
                    </a:srgbClr>
                  </a:outerShdw>
                </a:effectLst>
              </a:rPr>
              <a:t> 27 </a:t>
            </a:r>
            <a:r>
              <a:rPr lang="en-US" sz="1400" i="1" dirty="0" smtClean="0">
                <a:effectLst>
                  <a:outerShdw blurRad="38100" dist="38100" dir="2700000" algn="tl">
                    <a:srgbClr val="000000">
                      <a:alpha val="43137"/>
                    </a:srgbClr>
                  </a:outerShdw>
                </a:effectLst>
              </a:rPr>
              <a:t>And there is danger not only that this trade of ours may come into disrepute but also that the temple of the great goddess Artemis may be counted as nothing, and that she may even be deposed from her magnificence, she whom all Asia and the world worship.” </a:t>
            </a:r>
          </a:p>
          <a:p>
            <a:r>
              <a:rPr lang="en-US" sz="1400" baseline="30000" dirty="0" smtClean="0">
                <a:effectLst>
                  <a:outerShdw blurRad="38100" dist="38100" dir="2700000" algn="tl">
                    <a:srgbClr val="000000">
                      <a:alpha val="43137"/>
                    </a:srgbClr>
                  </a:outerShdw>
                </a:effectLst>
              </a:rPr>
              <a:t> 28 </a:t>
            </a:r>
            <a:r>
              <a:rPr lang="en-US" sz="1400" dirty="0" smtClean="0">
                <a:effectLst>
                  <a:outerShdw blurRad="38100" dist="38100" dir="2700000" algn="tl">
                    <a:srgbClr val="000000">
                      <a:alpha val="43137"/>
                    </a:srgbClr>
                  </a:outerShdw>
                </a:effectLst>
              </a:rPr>
              <a:t>When they heard this they were enraged and were crying out, </a:t>
            </a:r>
            <a:r>
              <a:rPr lang="en-US" sz="1400" i="1" dirty="0" smtClean="0">
                <a:effectLst>
                  <a:outerShdw blurRad="38100" dist="38100" dir="2700000" algn="tl">
                    <a:srgbClr val="000000">
                      <a:alpha val="43137"/>
                    </a:srgbClr>
                  </a:outerShdw>
                </a:effectLst>
              </a:rPr>
              <a:t>“Great is Artemis of the Ephesians!”</a:t>
            </a:r>
            <a:r>
              <a:rPr lang="en-US" sz="1400" i="1" baseline="30000" dirty="0" smtClean="0">
                <a:effectLst>
                  <a:outerShdw blurRad="38100" dist="38100" dir="2700000" algn="tl">
                    <a:srgbClr val="000000">
                      <a:alpha val="43137"/>
                    </a:srgbClr>
                  </a:outerShdw>
                </a:effectLst>
              </a:rPr>
              <a:t> 29 </a:t>
            </a:r>
            <a:r>
              <a:rPr lang="en-US" sz="1400" i="1" dirty="0" smtClean="0">
                <a:effectLst>
                  <a:outerShdw blurRad="38100" dist="38100" dir="2700000" algn="tl">
                    <a:srgbClr val="000000">
                      <a:alpha val="43137"/>
                    </a:srgbClr>
                  </a:outerShdw>
                </a:effectLst>
              </a:rPr>
              <a:t>So the city was filled with the confusion, and they rushed together into the theater, dragging with them Gaius and Aristarchus, Macedonians who were Paul's companions in travel.</a:t>
            </a:r>
            <a:r>
              <a:rPr lang="en-US" sz="1400" i="1" baseline="30000" dirty="0" smtClean="0">
                <a:effectLst>
                  <a:outerShdw blurRad="38100" dist="38100" dir="2700000" algn="tl">
                    <a:srgbClr val="000000">
                      <a:alpha val="43137"/>
                    </a:srgbClr>
                  </a:outerShdw>
                </a:effectLst>
              </a:rPr>
              <a:t> 30 </a:t>
            </a:r>
            <a:r>
              <a:rPr lang="en-US" sz="1400" i="1" dirty="0" smtClean="0">
                <a:effectLst>
                  <a:outerShdw blurRad="38100" dist="38100" dir="2700000" algn="tl">
                    <a:srgbClr val="000000">
                      <a:alpha val="43137"/>
                    </a:srgbClr>
                  </a:outerShdw>
                </a:effectLst>
              </a:rPr>
              <a:t>But when Paul wished to go in among the crowd, the disciples would not let him.</a:t>
            </a:r>
            <a:r>
              <a:rPr lang="en-US" sz="1400" i="1" baseline="30000" dirty="0" smtClean="0">
                <a:effectLst>
                  <a:outerShdw blurRad="38100" dist="38100" dir="2700000" algn="tl">
                    <a:srgbClr val="000000">
                      <a:alpha val="43137"/>
                    </a:srgbClr>
                  </a:outerShdw>
                </a:effectLst>
              </a:rPr>
              <a:t> 31 </a:t>
            </a:r>
            <a:r>
              <a:rPr lang="en-US" sz="1400" i="1" dirty="0" smtClean="0">
                <a:effectLst>
                  <a:outerShdw blurRad="38100" dist="38100" dir="2700000" algn="tl">
                    <a:srgbClr val="000000">
                      <a:alpha val="43137"/>
                    </a:srgbClr>
                  </a:outerShdw>
                </a:effectLst>
              </a:rPr>
              <a:t>And even some of the Asiarchs,</a:t>
            </a:r>
            <a:r>
              <a:rPr lang="en-US" sz="1400" i="1" baseline="30000" dirty="0" smtClean="0">
                <a:effectLst>
                  <a:outerShdw blurRad="38100" dist="38100" dir="2700000" algn="tl">
                    <a:srgbClr val="000000">
                      <a:alpha val="43137"/>
                    </a:srgbClr>
                  </a:outerShdw>
                </a:effectLst>
              </a:rPr>
              <a:t> </a:t>
            </a:r>
            <a:r>
              <a:rPr lang="en-US" sz="1400" i="1" dirty="0" smtClean="0">
                <a:effectLst>
                  <a:outerShdw blurRad="38100" dist="38100" dir="2700000" algn="tl">
                    <a:srgbClr val="000000">
                      <a:alpha val="43137"/>
                    </a:srgbClr>
                  </a:outerShdw>
                </a:effectLst>
              </a:rPr>
              <a:t> who were friends of his, sent to him and were urging him not to venture into the theater.</a:t>
            </a:r>
            <a:r>
              <a:rPr lang="en-US" sz="1400" i="1" baseline="30000" dirty="0" smtClean="0">
                <a:effectLst>
                  <a:outerShdw blurRad="38100" dist="38100" dir="2700000" algn="tl">
                    <a:srgbClr val="000000">
                      <a:alpha val="43137"/>
                    </a:srgbClr>
                  </a:outerShdw>
                </a:effectLst>
              </a:rPr>
              <a:t> 32</a:t>
            </a:r>
            <a:r>
              <a:rPr lang="en-US" sz="1400" i="1" dirty="0" smtClean="0">
                <a:effectLst>
                  <a:outerShdw blurRad="38100" dist="38100" dir="2700000" algn="tl">
                    <a:srgbClr val="000000">
                      <a:alpha val="43137"/>
                    </a:srgbClr>
                  </a:outerShdw>
                </a:effectLst>
              </a:rPr>
              <a:t>Now some cried out one thing, some another, for the assembly was in confusion, and most of them did not know why they had come together.</a:t>
            </a:r>
            <a:r>
              <a:rPr lang="en-US" sz="1400" i="1" baseline="30000" dirty="0" smtClean="0">
                <a:effectLst>
                  <a:outerShdw blurRad="38100" dist="38100" dir="2700000" algn="tl">
                    <a:srgbClr val="000000">
                      <a:alpha val="43137"/>
                    </a:srgbClr>
                  </a:outerShdw>
                </a:effectLst>
              </a:rPr>
              <a:t> 33 </a:t>
            </a:r>
            <a:r>
              <a:rPr lang="en-US" sz="1400" i="1" dirty="0" smtClean="0">
                <a:effectLst>
                  <a:outerShdw blurRad="38100" dist="38100" dir="2700000" algn="tl">
                    <a:srgbClr val="000000">
                      <a:alpha val="43137"/>
                    </a:srgbClr>
                  </a:outerShdw>
                </a:effectLst>
              </a:rPr>
              <a:t>Some of the crowd prompted Alexander, whom the Jews had put forward. And Alexander, motioning with his hand, wanted to make a defense to the crowd.</a:t>
            </a:r>
            <a:r>
              <a:rPr lang="en-US" sz="1400" i="1" baseline="30000" dirty="0" smtClean="0">
                <a:effectLst>
                  <a:outerShdw blurRad="38100" dist="38100" dir="2700000" algn="tl">
                    <a:srgbClr val="000000">
                      <a:alpha val="43137"/>
                    </a:srgbClr>
                  </a:outerShdw>
                </a:effectLst>
              </a:rPr>
              <a:t> 34 </a:t>
            </a:r>
            <a:r>
              <a:rPr lang="en-US" sz="1400" i="1" dirty="0" smtClean="0">
                <a:effectLst>
                  <a:outerShdw blurRad="38100" dist="38100" dir="2700000" algn="tl">
                    <a:srgbClr val="000000">
                      <a:alpha val="43137"/>
                    </a:srgbClr>
                  </a:outerShdw>
                </a:effectLst>
              </a:rPr>
              <a:t>But when they recognized that he was a Jew, for about two hours they all cried out with one voice, “Great is Artemis of the Ephesians!” </a:t>
            </a:r>
          </a:p>
          <a:p>
            <a:r>
              <a:rPr lang="en-US" sz="1400" baseline="30000" dirty="0" smtClean="0">
                <a:effectLst>
                  <a:outerShdw blurRad="38100" dist="38100" dir="2700000" algn="tl">
                    <a:srgbClr val="000000">
                      <a:alpha val="43137"/>
                    </a:srgbClr>
                  </a:outerShdw>
                </a:effectLst>
              </a:rPr>
              <a:t> 35 </a:t>
            </a:r>
            <a:r>
              <a:rPr lang="en-US" sz="1400" dirty="0" smtClean="0">
                <a:effectLst>
                  <a:outerShdw blurRad="38100" dist="38100" dir="2700000" algn="tl">
                    <a:srgbClr val="000000">
                      <a:alpha val="43137"/>
                    </a:srgbClr>
                  </a:outerShdw>
                </a:effectLst>
              </a:rPr>
              <a:t>And when the town clerk had quieted the crowd, he said, “Men of Ephesus, who is there who does not know that the city of the Ephesians is temple keeper of the great Artemis, and of the sacred stone that fell from </a:t>
            </a:r>
            <a:r>
              <a:rPr lang="en-US" sz="1400" i="1" dirty="0" smtClean="0">
                <a:effectLst>
                  <a:outerShdw blurRad="38100" dist="38100" dir="2700000" algn="tl">
                    <a:srgbClr val="000000">
                      <a:alpha val="43137"/>
                    </a:srgbClr>
                  </a:outerShdw>
                </a:effectLst>
              </a:rPr>
              <a:t>the sky?</a:t>
            </a:r>
            <a:r>
              <a:rPr lang="en-US" sz="1400" i="1" baseline="30000" dirty="0" smtClean="0">
                <a:effectLst>
                  <a:outerShdw blurRad="38100" dist="38100" dir="2700000" algn="tl">
                    <a:srgbClr val="000000">
                      <a:alpha val="43137"/>
                    </a:srgbClr>
                  </a:outerShdw>
                </a:effectLst>
              </a:rPr>
              <a:t>  36 </a:t>
            </a:r>
            <a:r>
              <a:rPr lang="en-US" sz="1400" i="1" dirty="0" smtClean="0">
                <a:effectLst>
                  <a:outerShdw blurRad="38100" dist="38100" dir="2700000" algn="tl">
                    <a:srgbClr val="000000">
                      <a:alpha val="43137"/>
                    </a:srgbClr>
                  </a:outerShdw>
                </a:effectLst>
              </a:rPr>
              <a:t>Seeing then that these things cannot be denied, you ought to be quiet and do nothing rash.</a:t>
            </a:r>
            <a:r>
              <a:rPr lang="en-US" sz="1400" i="1" baseline="30000" dirty="0" smtClean="0">
                <a:effectLst>
                  <a:outerShdw blurRad="38100" dist="38100" dir="2700000" algn="tl">
                    <a:srgbClr val="000000">
                      <a:alpha val="43137"/>
                    </a:srgbClr>
                  </a:outerShdw>
                </a:effectLst>
              </a:rPr>
              <a:t> 37 </a:t>
            </a:r>
            <a:r>
              <a:rPr lang="en-US" sz="1400" i="1" dirty="0" smtClean="0">
                <a:effectLst>
                  <a:outerShdw blurRad="38100" dist="38100" dir="2700000" algn="tl">
                    <a:srgbClr val="000000">
                      <a:alpha val="43137"/>
                    </a:srgbClr>
                  </a:outerShdw>
                </a:effectLst>
              </a:rPr>
              <a:t>For you have brought these men here who are neither sacrilegious nor blasphemers of our goddess.</a:t>
            </a:r>
            <a:r>
              <a:rPr lang="en-US" sz="1400" i="1" baseline="30000" dirty="0" smtClean="0">
                <a:effectLst>
                  <a:outerShdw blurRad="38100" dist="38100" dir="2700000" algn="tl">
                    <a:srgbClr val="000000">
                      <a:alpha val="43137"/>
                    </a:srgbClr>
                  </a:outerShdw>
                </a:effectLst>
              </a:rPr>
              <a:t> 38 </a:t>
            </a:r>
            <a:r>
              <a:rPr lang="en-US" sz="1400" i="1" dirty="0" smtClean="0">
                <a:effectLst>
                  <a:outerShdw blurRad="38100" dist="38100" dir="2700000" algn="tl">
                    <a:srgbClr val="000000">
                      <a:alpha val="43137"/>
                    </a:srgbClr>
                  </a:outerShdw>
                </a:effectLst>
              </a:rPr>
              <a:t>If therefore Demetrius and the craftsmen with him have a complaint against anyone, the courts are open, and there are proconsuls. Let them bring charges against one another.</a:t>
            </a:r>
            <a:r>
              <a:rPr lang="en-US" sz="1400" i="1" baseline="30000" dirty="0" smtClean="0">
                <a:effectLst>
                  <a:outerShdw blurRad="38100" dist="38100" dir="2700000" algn="tl">
                    <a:srgbClr val="000000">
                      <a:alpha val="43137"/>
                    </a:srgbClr>
                  </a:outerShdw>
                </a:effectLst>
              </a:rPr>
              <a:t> 39 </a:t>
            </a:r>
            <a:r>
              <a:rPr lang="en-US" sz="1400" i="1" dirty="0" smtClean="0">
                <a:effectLst>
                  <a:outerShdw blurRad="38100" dist="38100" dir="2700000" algn="tl">
                    <a:srgbClr val="000000">
                      <a:alpha val="43137"/>
                    </a:srgbClr>
                  </a:outerShdw>
                </a:effectLst>
              </a:rPr>
              <a:t>But if you seek anything further,</a:t>
            </a:r>
            <a:r>
              <a:rPr lang="en-US" sz="1400" i="1" baseline="30000" dirty="0" smtClean="0">
                <a:effectLst>
                  <a:outerShdw blurRad="38100" dist="38100" dir="2700000" algn="tl">
                    <a:srgbClr val="000000">
                      <a:alpha val="43137"/>
                    </a:srgbClr>
                  </a:outerShdw>
                </a:effectLst>
              </a:rPr>
              <a:t> </a:t>
            </a:r>
            <a:r>
              <a:rPr lang="en-US" sz="1400" i="1" dirty="0" smtClean="0">
                <a:effectLst>
                  <a:outerShdw blurRad="38100" dist="38100" dir="2700000" algn="tl">
                    <a:srgbClr val="000000">
                      <a:alpha val="43137"/>
                    </a:srgbClr>
                  </a:outerShdw>
                </a:effectLst>
              </a:rPr>
              <a:t> it shall be settled in the regular assembly.</a:t>
            </a:r>
            <a:r>
              <a:rPr lang="en-US" sz="1400" i="1" baseline="30000" dirty="0" smtClean="0">
                <a:effectLst>
                  <a:outerShdw blurRad="38100" dist="38100" dir="2700000" algn="tl">
                    <a:srgbClr val="000000">
                      <a:alpha val="43137"/>
                    </a:srgbClr>
                  </a:outerShdw>
                </a:effectLst>
              </a:rPr>
              <a:t> 40 </a:t>
            </a:r>
            <a:r>
              <a:rPr lang="en-US" sz="1400" i="1" dirty="0" smtClean="0">
                <a:effectLst>
                  <a:outerShdw blurRad="38100" dist="38100" dir="2700000" algn="tl">
                    <a:srgbClr val="000000">
                      <a:alpha val="43137"/>
                    </a:srgbClr>
                  </a:outerShdw>
                </a:effectLst>
              </a:rPr>
              <a:t>For we really are in danger of being charged with rioting today, since there is no cause that we can give to justify this commotion.”</a:t>
            </a:r>
            <a:r>
              <a:rPr lang="en-US" sz="1400" i="1" baseline="30000" dirty="0" smtClean="0">
                <a:effectLst>
                  <a:outerShdw blurRad="38100" dist="38100" dir="2700000" algn="tl">
                    <a:srgbClr val="000000">
                      <a:alpha val="43137"/>
                    </a:srgbClr>
                  </a:outerShdw>
                </a:effectLst>
              </a:rPr>
              <a:t>  41 </a:t>
            </a:r>
            <a:r>
              <a:rPr lang="en-US" sz="1400" i="1" dirty="0" smtClean="0">
                <a:effectLst>
                  <a:outerShdw blurRad="38100" dist="38100" dir="2700000" algn="tl">
                    <a:srgbClr val="000000">
                      <a:alpha val="43137"/>
                    </a:srgbClr>
                  </a:outerShdw>
                </a:effectLst>
              </a:rPr>
              <a:t>And when he had said these things, he dismissed the assembly.    </a:t>
            </a:r>
            <a:r>
              <a:rPr lang="en-US" sz="1100" dirty="0" smtClean="0"/>
              <a:t>Acts 19:23-40</a:t>
            </a:r>
          </a:p>
          <a:p>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6672</TotalTime>
  <Words>781</Words>
  <Application>Microsoft Office PowerPoint</Application>
  <PresentationFormat>On-screen Show (16:9)</PresentationFormat>
  <Paragraphs>45</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Times New Roman</vt:lpstr>
      <vt:lpstr>Tahoma</vt:lpstr>
      <vt:lpstr>Wingdings</vt:lpstr>
      <vt:lpstr>Adobe Caslon Pro</vt:lpstr>
      <vt:lpstr>Corbel</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524</cp:revision>
  <dcterms:created xsi:type="dcterms:W3CDTF">2010-01-20T03:08:51Z</dcterms:created>
  <dcterms:modified xsi:type="dcterms:W3CDTF">2010-06-20T03:41:18Z</dcterms:modified>
</cp:coreProperties>
</file>