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8"/>
  </p:notesMasterIdLst>
  <p:sldIdLst>
    <p:sldId id="318" r:id="rId2"/>
    <p:sldId id="387" r:id="rId3"/>
    <p:sldId id="381" r:id="rId4"/>
    <p:sldId id="376" r:id="rId5"/>
    <p:sldId id="389" r:id="rId6"/>
    <p:sldId id="364" r:id="rId7"/>
    <p:sldId id="383" r:id="rId8"/>
    <p:sldId id="384" r:id="rId9"/>
    <p:sldId id="391" r:id="rId10"/>
    <p:sldId id="388" r:id="rId11"/>
    <p:sldId id="393" r:id="rId12"/>
    <p:sldId id="395" r:id="rId13"/>
    <p:sldId id="385" r:id="rId14"/>
    <p:sldId id="396" r:id="rId15"/>
    <p:sldId id="386" r:id="rId16"/>
    <p:sldId id="382" r:id="rId17"/>
  </p:sldIdLst>
  <p:sldSz cx="9144000" cy="5143500" type="screen16x9"/>
  <p:notesSz cx="6858000" cy="9144000"/>
  <p:embeddedFontLst>
    <p:embeddedFont>
      <p:font typeface="Tahoma" pitchFamily="34" charset="0"/>
      <p:regular r:id="rId19"/>
      <p:bold r:id="rId20"/>
    </p:embeddedFont>
    <p:embeddedFont>
      <p:font typeface="Corbel" pitchFamily="34" charset="0"/>
      <p:regular r:id="rId21"/>
      <p:bold r:id="rId22"/>
      <p:italic r:id="rId23"/>
      <p:boldItalic r:id="rId24"/>
    </p:embeddedFont>
    <p:embeddedFont>
      <p:font typeface="Calibri" pitchFamily="34" charset="0"/>
      <p:regular r:id="rId25"/>
      <p:bold r:id="rId26"/>
      <p:italic r:id="rId27"/>
      <p:boldItalic r:id="rId28"/>
    </p:embeddedFont>
    <p:embeddedFont>
      <p:font typeface="Wingdings 2" pitchFamily="18" charset="2"/>
      <p:regular r:id="rId29"/>
    </p:embeddedFont>
    <p:embeddedFont>
      <p:font typeface="Wingdings 3" pitchFamily="18" charset="2"/>
      <p:regular r:id="rId30"/>
    </p:embeddedFont>
    <p:embeddedFont>
      <p:font typeface="Consolas" pitchFamily="49" charset="0"/>
      <p:regular r:id="rId31"/>
      <p:bold r:id="rId32"/>
      <p:italic r:id="rId33"/>
      <p:boldItalic r:id="rId3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E3E8F4"/>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7" autoAdjust="0"/>
    <p:restoredTop sz="94721" autoAdjust="0"/>
  </p:normalViewPr>
  <p:slideViewPr>
    <p:cSldViewPr>
      <p:cViewPr varScale="1">
        <p:scale>
          <a:sx n="138" d="100"/>
          <a:sy n="138" d="100"/>
        </p:scale>
        <p:origin x="-138" y="-102"/>
      </p:cViewPr>
      <p:guideLst>
        <p:guide orient="horz" pos="1620"/>
        <p:guide pos="2880"/>
      </p:guideLst>
    </p:cSldViewPr>
  </p:slideViewPr>
  <p:outlineViewPr>
    <p:cViewPr>
      <p:scale>
        <a:sx n="33" d="100"/>
        <a:sy n="33" d="100"/>
      </p:scale>
      <p:origin x="42" y="73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4DA2E5-3349-420B-8E2E-E773B948C076}" type="datetimeFigureOut">
              <a:rPr lang="en-US"/>
              <a:pPr>
                <a:defRPr/>
              </a:pPr>
              <a:t>6/4/2010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4402D-32BD-48CD-B967-913702823C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16</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509588"/>
            <a:ext cx="4603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509588"/>
            <a:ext cx="2857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509588"/>
            <a:ext cx="793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853DCF68-FD10-4E18-8F56-C3500ECC1FAE}" type="datetimeFigureOut">
              <a:rPr lang="en-US"/>
              <a:pPr>
                <a:defRPr/>
              </a:pPr>
              <a:t>6/4/2010</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dirty="0"/>
          </a:p>
        </p:txBody>
      </p:sp>
      <p:sp>
        <p:nvSpPr>
          <p:cNvPr id="17" name="Slide Number Placeholder 28"/>
          <p:cNvSpPr>
            <a:spLocks noGrp="1"/>
          </p:cNvSpPr>
          <p:nvPr>
            <p:ph type="sldNum" sz="quarter" idx="12"/>
          </p:nvPr>
        </p:nvSpPr>
        <p:spPr/>
        <p:txBody>
          <a:bodyPr/>
          <a:lstStyle>
            <a:lvl1pPr>
              <a:defRPr/>
            </a:lvl1pPr>
            <a:extLst/>
          </a:lstStyle>
          <a:p>
            <a:pPr>
              <a:defRPr/>
            </a:pPr>
            <a:fld id="{7F4CF620-9F58-4968-BE71-8BCEB28B6832}" type="slidenum">
              <a:rPr lang="en-US"/>
              <a:pPr>
                <a:defRPr/>
              </a:pPr>
              <a:t>‹#›</a:t>
            </a:fld>
            <a:endParaRPr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F573F-81A3-4F3B-851B-A7076C705A46}" type="datetimeFigureOut">
              <a:rPr lang="en-US"/>
              <a:pPr>
                <a:defRPr/>
              </a:pPr>
              <a:t>6/4/2010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3E9D4C1-4403-4BAC-B32F-83C34FDC2D99}" type="slidenum">
              <a:rPr lang="en-US"/>
              <a:pPr>
                <a:defRPr/>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EC9DBA-2EF0-4D50-8109-90278EB24261}" type="datetimeFigureOut">
              <a:rPr lang="en-US"/>
              <a:pPr>
                <a:defRPr/>
              </a:pPr>
              <a:t>6/4/2010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41A6683-F521-4343-BBCC-ABDC115D5D09}" type="slidenum">
              <a:rPr lang="en-US"/>
              <a:pPr>
                <a:defRPr/>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4D5B6D-6B5E-4EE7-A891-2CEBA5BCD78F}" type="datetimeFigureOut">
              <a:rPr lang="en-US"/>
              <a:pPr>
                <a:defRPr/>
              </a:pPr>
              <a:t>6/4/2010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674F3A9-BDD5-4D5B-AEFA-F31D04E7A171}" type="slidenum">
              <a:rPr lang="en-US"/>
              <a:pPr>
                <a:defRPr/>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804863"/>
            <a:ext cx="4321175"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74650" y="0"/>
            <a:ext cx="5513388" cy="4960938"/>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509588"/>
            <a:ext cx="2698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509588"/>
            <a:ext cx="2698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509588"/>
            <a:ext cx="36512"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EC30D209-6C01-462D-9377-3FF99F3D1593}" type="datetimeFigureOut">
              <a:rPr lang="en-US"/>
              <a:pPr>
                <a:defRPr/>
              </a:pPr>
              <a:t>6/4/2010</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DD873C68-8317-4293-95B1-3CAEFADBC3E5}" type="slidenum">
              <a:rPr lang="en-US"/>
              <a:pPr>
                <a:defRPr/>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4556E51-B756-4453-BFF2-AA5914BA1CC5}" type="datetimeFigureOut">
              <a:rPr lang="en-US"/>
              <a:pPr>
                <a:defRPr/>
              </a:pPr>
              <a:t>6/4/2010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93BB8B0-7550-46A8-8C3F-174CBB72E0D3}" type="slidenum">
              <a:rPr lang="en-US"/>
              <a:pPr>
                <a:defRPr/>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509588"/>
            <a:ext cx="460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509588"/>
            <a:ext cx="26988"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509588"/>
            <a:ext cx="79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509588"/>
            <a:ext cx="36513"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A06D1F0-BF52-4CAC-8C5A-11CFBE4F7270}" type="datetimeFigureOut">
              <a:rPr lang="en-US"/>
              <a:pPr>
                <a:defRPr/>
              </a:pPr>
              <a:t>6/4/2010</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AF218992-30DE-43AC-B16A-A9E113D4E67E}" type="slidenum">
              <a:rPr lang="en-US"/>
              <a:pPr>
                <a:defRPr/>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3FED89-E83B-43AC-84EA-81C472261810}" type="datetimeFigureOut">
              <a:rPr lang="en-US"/>
              <a:pPr>
                <a:defRPr/>
              </a:pPr>
              <a:t>6/4/2010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D94C92C0-C890-481B-90E6-0736AC27AABE}" type="slidenum">
              <a:rPr lang="en-US"/>
              <a:pPr>
                <a:defRPr/>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FDA1C88B-57E3-4846-904D-767D296E0F06}" type="datetimeFigureOut">
              <a:rPr lang="en-US"/>
              <a:pPr>
                <a:defRPr/>
              </a:pPr>
              <a:t>6/4/2010</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A9C30534-22F9-43ED-9989-44090227C6AF}" type="slidenum">
              <a:rPr lang="en-US"/>
              <a:pPr>
                <a:defRPr/>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BA8BDC-C177-42D8-89DC-56DAE6B16017}" type="datetimeFigureOut">
              <a:rPr lang="en-US"/>
              <a:pPr>
                <a:defRPr/>
              </a:pPr>
              <a:t>6/4/2010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DC4714B-589B-4F83-B091-903262FAEAFB}" type="slidenum">
              <a:rPr lang="en-US"/>
              <a:pPr>
                <a:defRPr/>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4144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80486"/>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3694" y="1279181"/>
              <a:ext cx="88934" cy="8353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fld id="{7566FB5A-AE7D-4B95-B681-8A79FB380660}" type="datetimeFigureOut">
              <a:rPr lang="en-US"/>
              <a:pPr>
                <a:defRPr/>
              </a:pPr>
              <a:t>6/4/2010</a:t>
            </a:fld>
            <a:endParaRPr lang="en-US" dirty="0"/>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B925D1C8-662F-4683-81CB-C1884AFEB9B0}" type="slidenum">
              <a:rPr lang="en-US"/>
              <a:pPr>
                <a:defRPr/>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509588"/>
            <a:ext cx="46037"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509588"/>
            <a:ext cx="2857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509588"/>
            <a:ext cx="952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509588"/>
            <a:ext cx="7938"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384175"/>
            <a:ext cx="7772400" cy="6858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338263"/>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4813300"/>
            <a:ext cx="2133600" cy="273050"/>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E027964-AFBE-4FA3-8DAF-8B837BA8E296}" type="datetimeFigureOut">
              <a:rPr lang="en-US"/>
              <a:pPr>
                <a:defRPr/>
              </a:pPr>
              <a:t>6/4/2010</a:t>
            </a:fld>
            <a:endParaRPr lang="en-US" dirty="0"/>
          </a:p>
        </p:txBody>
      </p:sp>
      <p:sp>
        <p:nvSpPr>
          <p:cNvPr id="3" name="Footer Placeholder 2"/>
          <p:cNvSpPr>
            <a:spLocks noGrp="1"/>
          </p:cNvSpPr>
          <p:nvPr>
            <p:ph type="ftr" sz="quarter" idx="3"/>
          </p:nvPr>
        </p:nvSpPr>
        <p:spPr>
          <a:xfrm>
            <a:off x="914400" y="4813300"/>
            <a:ext cx="5562600" cy="273050"/>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4813300"/>
            <a:ext cx="457200" cy="273050"/>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81BD29A1-A672-4C20-80DE-22C0B9B2153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0" r:id="rId2"/>
    <p:sldLayoutId id="2147483866" r:id="rId3"/>
    <p:sldLayoutId id="2147483867" r:id="rId4"/>
    <p:sldLayoutId id="2147483868" r:id="rId5"/>
    <p:sldLayoutId id="2147483861" r:id="rId6"/>
    <p:sldLayoutId id="2147483869" r:id="rId7"/>
    <p:sldLayoutId id="2147483862" r:id="rId8"/>
    <p:sldLayoutId id="2147483870" r:id="rId9"/>
    <p:sldLayoutId id="2147483863" r:id="rId10"/>
    <p:sldLayoutId id="2147483864" r:id="rId11"/>
  </p:sldLayoutIdLst>
  <p:transition>
    <p:fade thruBlk="1"/>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667000"/>
          </a:xfrm>
        </p:spPr>
        <p:txBody>
          <a:bodyPr anchor="t">
            <a:normAutofit/>
          </a:bodyPr>
          <a:lstStyle/>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endParaRPr lang="en-US" sz="1200" b="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228600" indent="-228600" eaLnBrk="1" fontAlgn="auto" hangingPunct="1">
              <a:spcAft>
                <a:spcPts val="0"/>
              </a:spcAft>
              <a:buFont typeface="Wingdings"/>
              <a:buAutoNum type="arabicPeriod"/>
              <a:defRPr/>
            </a:pPr>
            <a:r>
              <a:rPr lang="en-US"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685800" lvl="1" indent="-228600" algn="l" eaLnBrk="1" fontAlgn="auto" hangingPunct="1">
              <a:spcAft>
                <a:spcPts val="0"/>
              </a:spcAft>
              <a:buClr>
                <a:schemeClr val="tx1"/>
              </a:buClr>
              <a:buFont typeface="Wingdings" pitchFamily="2" charset="2"/>
              <a:buChar char="ü"/>
              <a:defRPr/>
            </a:pPr>
            <a:r>
              <a:rPr lang="en-US" sz="1800"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Paul’s Second Missionary Journey</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Authority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Interpretation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724400"/>
          </a:xfrm>
        </p:spPr>
        <p:txBody>
          <a:bodyPr anchor="t">
            <a:noAutofit/>
          </a:bodyPr>
          <a:lstStyle/>
          <a:p>
            <a:r>
              <a:rPr lang="x-none" smtClean="0"/>
              <a:t>But [other] Jews were jealous, and taking some wicked men of the rabble, they formed a mob, set the city in an uproar, and attacked the house of Jason, seeking to bring them out to the crowd.</a:t>
            </a:r>
            <a:r>
              <a:rPr lang="x-none" b="1" smtClean="0"/>
              <a:t>  </a:t>
            </a:r>
            <a:r>
              <a:rPr lang="x-none" smtClean="0"/>
              <a:t>And when they could not find them, they dragged Jason and some of the brothers before the city authorities, shouting, “These men who have turned the world upside down have come here also,</a:t>
            </a:r>
            <a:r>
              <a:rPr lang="x-none" b="1" smtClean="0"/>
              <a:t>  </a:t>
            </a:r>
            <a:r>
              <a:rPr lang="x-none" smtClean="0"/>
              <a:t>and Jason has received them, and they are all acting against the decrees of Caesar, saying that there is another king, Jesus.”</a:t>
            </a:r>
            <a:r>
              <a:rPr lang="x-none" b="1" smtClean="0"/>
              <a:t>  </a:t>
            </a:r>
            <a:r>
              <a:rPr lang="x-none" smtClean="0"/>
              <a:t>And the people and the city authorities were disturbed when they heard these things.</a:t>
            </a:r>
            <a:r>
              <a:rPr lang="x-none" b="1" smtClean="0"/>
              <a:t>  </a:t>
            </a:r>
            <a:r>
              <a:rPr lang="x-none" smtClean="0"/>
              <a:t>And when they had taken money as security from Jason and the rest, they let them go. </a:t>
            </a:r>
            <a:r>
              <a:rPr lang="x-none" b="1" smtClean="0"/>
              <a:t> </a:t>
            </a:r>
            <a:r>
              <a:rPr lang="x-none" smtClean="0"/>
              <a:t>The brothers immediately sent Paul and Silas away by night to Berea (Acts 17:5b-10a ESV)</a:t>
            </a:r>
            <a:endParaRPr lang="en-US" dirty="0" smtClean="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5720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12-13.jpg"/>
          <p:cNvPicPr>
            <a:picLocks noChangeAspect="1"/>
          </p:cNvPicPr>
          <p:nvPr/>
        </p:nvPicPr>
        <p:blipFill>
          <a:blip r:embed="rId3" cstate="print"/>
          <a:stretch>
            <a:fillRect/>
          </a:stretch>
        </p:blipFill>
        <p:spPr>
          <a:xfrm>
            <a:off x="177512" y="209550"/>
            <a:ext cx="6299488" cy="3233737"/>
          </a:xfrm>
          <a:prstGeom prst="rect">
            <a:avLst/>
          </a:prstGeom>
          <a:effectLst>
            <a:outerShdw blurRad="63500" sx="102000" sy="102000" algn="ctr" rotWithShape="0">
              <a:prstClr val="black">
                <a:alpha val="40000"/>
              </a:prstClr>
            </a:outerShdw>
          </a:effectLst>
        </p:spPr>
      </p:pic>
      <p:pic>
        <p:nvPicPr>
          <p:cNvPr id="6" name="Picture 5" descr="10.jpg"/>
          <p:cNvPicPr>
            <a:picLocks noChangeAspect="1"/>
          </p:cNvPicPr>
          <p:nvPr/>
        </p:nvPicPr>
        <p:blipFill>
          <a:blip r:embed="rId4" cstate="print"/>
          <a:stretch>
            <a:fillRect/>
          </a:stretch>
        </p:blipFill>
        <p:spPr>
          <a:xfrm>
            <a:off x="4648200" y="1996088"/>
            <a:ext cx="4343400" cy="2766411"/>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5720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6" name="Picture 5" descr="10.jpg"/>
          <p:cNvPicPr>
            <a:picLocks noChangeAspect="1"/>
          </p:cNvPicPr>
          <p:nvPr/>
        </p:nvPicPr>
        <p:blipFill>
          <a:blip r:embed="rId3" cstate="print"/>
          <a:stretch>
            <a:fillRect/>
          </a:stretch>
        </p:blipFill>
        <p:spPr>
          <a:xfrm>
            <a:off x="228600" y="1504950"/>
            <a:ext cx="4343400" cy="2766411"/>
          </a:xfrm>
          <a:prstGeom prst="rect">
            <a:avLst/>
          </a:prstGeom>
          <a:effectLst>
            <a:outerShdw blurRad="63500" sx="102000" sy="102000" algn="ctr" rotWithShape="0">
              <a:prstClr val="black">
                <a:alpha val="40000"/>
              </a:prstClr>
            </a:outerShdw>
          </a:effectLst>
        </p:spPr>
      </p:pic>
      <p:pic>
        <p:nvPicPr>
          <p:cNvPr id="5" name="Picture 4" descr="14.jpg"/>
          <p:cNvPicPr>
            <a:picLocks noChangeAspect="1"/>
          </p:cNvPicPr>
          <p:nvPr/>
        </p:nvPicPr>
        <p:blipFill>
          <a:blip r:embed="rId4" cstate="print"/>
          <a:stretch>
            <a:fillRect/>
          </a:stretch>
        </p:blipFill>
        <p:spPr>
          <a:xfrm>
            <a:off x="3276600" y="251460"/>
            <a:ext cx="5334000" cy="464058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06.jpg"/>
          <p:cNvPicPr>
            <a:picLocks noChangeAspect="1"/>
          </p:cNvPicPr>
          <p:nvPr/>
        </p:nvPicPr>
        <p:blipFill>
          <a:blip r:embed="rId3" cstate="print"/>
          <a:stretch>
            <a:fillRect/>
          </a:stretch>
        </p:blipFill>
        <p:spPr>
          <a:xfrm>
            <a:off x="1343862" y="0"/>
            <a:ext cx="6456276"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5720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6" name="Picture 5" descr="10.jpg"/>
          <p:cNvPicPr>
            <a:picLocks noChangeAspect="1"/>
          </p:cNvPicPr>
          <p:nvPr/>
        </p:nvPicPr>
        <p:blipFill>
          <a:blip r:embed="rId3" cstate="print"/>
          <a:stretch>
            <a:fillRect/>
          </a:stretch>
        </p:blipFill>
        <p:spPr>
          <a:xfrm>
            <a:off x="228600" y="1504950"/>
            <a:ext cx="4343400" cy="2766411"/>
          </a:xfrm>
          <a:prstGeom prst="rect">
            <a:avLst/>
          </a:prstGeom>
          <a:effectLst>
            <a:outerShdw blurRad="63500" sx="102000" sy="102000" algn="ctr" rotWithShape="0">
              <a:prstClr val="black">
                <a:alpha val="40000"/>
              </a:prstClr>
            </a:outerShdw>
          </a:effectLst>
        </p:spPr>
      </p:pic>
      <p:pic>
        <p:nvPicPr>
          <p:cNvPr id="5" name="Picture 4" descr="14.jpg"/>
          <p:cNvPicPr>
            <a:picLocks noChangeAspect="1"/>
          </p:cNvPicPr>
          <p:nvPr/>
        </p:nvPicPr>
        <p:blipFill>
          <a:blip r:embed="rId4" cstate="print"/>
          <a:stretch>
            <a:fillRect/>
          </a:stretch>
        </p:blipFill>
        <p:spPr>
          <a:xfrm>
            <a:off x="3276600" y="251460"/>
            <a:ext cx="5334000" cy="464058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5720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07.jpg"/>
          <p:cNvPicPr>
            <a:picLocks noChangeAspect="1"/>
          </p:cNvPicPr>
          <p:nvPr/>
        </p:nvPicPr>
        <p:blipFill>
          <a:blip r:embed="rId3" cstate="print"/>
          <a:stretch>
            <a:fillRect/>
          </a:stretch>
        </p:blipFill>
        <p:spPr>
          <a:xfrm>
            <a:off x="2157348" y="0"/>
            <a:ext cx="4829304"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667000"/>
          </a:xfrm>
        </p:spPr>
        <p:txBody>
          <a:bodyPr anchor="t">
            <a:normAutofit/>
          </a:bodyPr>
          <a:lstStyle/>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endParaRPr lang="en-US" sz="1200" b="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228600" indent="-228600" eaLnBrk="1" fontAlgn="auto" hangingPunct="1">
              <a:spcAft>
                <a:spcPts val="0"/>
              </a:spcAft>
              <a:buFont typeface="Wingdings"/>
              <a:buAutoNum type="arabicPeriod"/>
              <a:defRPr/>
            </a:pPr>
            <a:r>
              <a:rPr lang="en-US"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685800" lvl="1" indent="-228600" algn="l" eaLnBrk="1" fontAlgn="auto" hangingPunct="1">
              <a:spcAft>
                <a:spcPts val="0"/>
              </a:spcAft>
              <a:buClr>
                <a:schemeClr val="tx1"/>
              </a:buClr>
              <a:buFont typeface="Wingdings" pitchFamily="2" charset="2"/>
              <a:buChar char="ü"/>
              <a:defRPr/>
            </a:pPr>
            <a:r>
              <a:rPr lang="en-US" sz="1800"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Paul’s Second Missionary Journey</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Authority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Interpretation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724400"/>
          </a:xfrm>
        </p:spPr>
        <p:txBody>
          <a:bodyPr anchor="t">
            <a:noAutofit/>
          </a:bodyPr>
          <a:lstStyle/>
          <a:p>
            <a:r>
              <a:rPr lang="x-none" sz="2400" smtClean="0">
                <a:effectLst>
                  <a:outerShdw blurRad="38100" dist="38100" dir="2700000" algn="tl">
                    <a:srgbClr val="000000">
                      <a:alpha val="43137"/>
                    </a:srgbClr>
                  </a:outerShdw>
                </a:effectLst>
              </a:rPr>
              <a:t>LETTER FROM THE JERUSALEM COUNCIL (A. D. 49) </a:t>
            </a: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r>
              <a:rPr lang="x-none" sz="2400" smtClean="0">
                <a:effectLst>
                  <a:outerShdw blurRad="38100" dist="38100" dir="2700000" algn="tl">
                    <a:srgbClr val="000000">
                      <a:alpha val="43137"/>
                    </a:srgbClr>
                  </a:outerShdw>
                </a:effectLst>
              </a:rPr>
              <a:t>TO GENTILE BELIEVERS</a:t>
            </a:r>
            <a:endParaRPr lang="en-US" sz="2400" dirty="0" smtClean="0">
              <a:effectLst>
                <a:outerShdw blurRad="38100" dist="38100" dir="2700000" algn="tl">
                  <a:srgbClr val="000000">
                    <a:alpha val="43137"/>
                  </a:srgbClr>
                </a:outerShdw>
              </a:effectLst>
            </a:endParaRPr>
          </a:p>
          <a:p>
            <a:r>
              <a:rPr lang="x-none" sz="2400" smtClean="0">
                <a:effectLst>
                  <a:outerShdw blurRad="38100" dist="38100" dir="2700000" algn="tl">
                    <a:srgbClr val="000000">
                      <a:alpha val="43137"/>
                    </a:srgbClr>
                  </a:outerShdw>
                </a:effectLst>
              </a:rPr>
              <a:t> </a:t>
            </a:r>
            <a:endParaRPr lang="en-US" sz="2400" dirty="0" smtClean="0">
              <a:effectLst>
                <a:outerShdw blurRad="38100" dist="38100" dir="2700000" algn="tl">
                  <a:srgbClr val="000000">
                    <a:alpha val="43137"/>
                  </a:srgbClr>
                </a:outerShdw>
              </a:effectLst>
            </a:endParaRPr>
          </a:p>
          <a:p>
            <a:r>
              <a:rPr lang="x-none" smtClean="0">
                <a:effectLst>
                  <a:outerShdw blurRad="38100" dist="38100" dir="2700000" algn="tl">
                    <a:srgbClr val="000000">
                      <a:alpha val="43137"/>
                    </a:srgbClr>
                  </a:outerShdw>
                </a:effectLst>
              </a:rPr>
              <a:t>Since we have heard that some persons have gone out from us and troubled you</a:t>
            </a:r>
            <a:r>
              <a:rPr lang="x-none" i="1" baseline="30000" smtClean="0">
                <a:effectLst>
                  <a:outerShdw blurRad="38100" dist="38100" dir="2700000" algn="tl">
                    <a:srgbClr val="000000">
                      <a:alpha val="43137"/>
                    </a:srgbClr>
                  </a:outerShdw>
                </a:effectLst>
              </a:rPr>
              <a:t> </a:t>
            </a:r>
            <a:r>
              <a:rPr lang="x-none" smtClean="0">
                <a:effectLst>
                  <a:outerShdw blurRad="38100" dist="38100" dir="2700000" algn="tl">
                    <a:srgbClr val="000000">
                      <a:alpha val="43137"/>
                    </a:srgbClr>
                  </a:outerShdw>
                </a:effectLst>
              </a:rPr>
              <a:t> with words, unsettling your minds, although we gave them no instructions,</a:t>
            </a:r>
            <a:r>
              <a:rPr lang="x-none" b="1" smtClean="0">
                <a:effectLst>
                  <a:outerShdw blurRad="38100" dist="38100" dir="2700000" algn="tl">
                    <a:srgbClr val="000000">
                      <a:alpha val="43137"/>
                    </a:srgbClr>
                  </a:outerShdw>
                </a:effectLst>
              </a:rPr>
              <a:t> </a:t>
            </a:r>
            <a:r>
              <a:rPr lang="x-none" smtClean="0">
                <a:effectLst>
                  <a:outerShdw blurRad="38100" dist="38100" dir="2700000" algn="tl">
                    <a:srgbClr val="000000">
                      <a:alpha val="43137"/>
                    </a:srgbClr>
                  </a:outerShdw>
                </a:effectLst>
              </a:rPr>
              <a:t>it has seemed good to us, having come to one accord, to choose men and send them to you with our beloved Barnabas and Paul,</a:t>
            </a:r>
            <a:r>
              <a:rPr lang="x-none" b="1" smtClean="0">
                <a:effectLst>
                  <a:outerShdw blurRad="38100" dist="38100" dir="2700000" algn="tl">
                    <a:srgbClr val="000000">
                      <a:alpha val="43137"/>
                    </a:srgbClr>
                  </a:outerShdw>
                </a:effectLst>
              </a:rPr>
              <a:t>  </a:t>
            </a:r>
            <a:r>
              <a:rPr lang="x-none" smtClean="0">
                <a:effectLst>
                  <a:outerShdw blurRad="38100" dist="38100" dir="2700000" algn="tl">
                    <a:srgbClr val="000000">
                      <a:alpha val="43137"/>
                    </a:srgbClr>
                  </a:outerShdw>
                </a:effectLst>
              </a:rPr>
              <a:t>men who have risked their lives for the sake of our Lord Jesus Christ.</a:t>
            </a:r>
            <a:r>
              <a:rPr lang="x-none" b="1" smtClean="0">
                <a:effectLst>
                  <a:outerShdw blurRad="38100" dist="38100" dir="2700000" algn="tl">
                    <a:srgbClr val="000000">
                      <a:alpha val="43137"/>
                    </a:srgbClr>
                  </a:outerShdw>
                </a:effectLst>
              </a:rPr>
              <a:t>   </a:t>
            </a:r>
            <a:r>
              <a:rPr lang="x-none" smtClean="0">
                <a:effectLst>
                  <a:outerShdw blurRad="38100" dist="38100" dir="2700000" algn="tl">
                    <a:srgbClr val="000000">
                      <a:alpha val="43137"/>
                    </a:srgbClr>
                  </a:outerShdw>
                </a:effectLst>
              </a:rPr>
              <a:t>We have therefore sent Judas and Silas, who themselves will tell you the same things by word of mouth.</a:t>
            </a:r>
            <a:r>
              <a:rPr lang="x-none" b="1" smtClean="0">
                <a:effectLst>
                  <a:outerShdw blurRad="38100" dist="38100" dir="2700000" algn="tl">
                    <a:srgbClr val="000000">
                      <a:alpha val="43137"/>
                    </a:srgbClr>
                  </a:outerShdw>
                </a:effectLst>
              </a:rPr>
              <a:t>   </a:t>
            </a:r>
            <a:r>
              <a:rPr lang="x-none" smtClean="0">
                <a:effectLst>
                  <a:outerShdw blurRad="38100" dist="38100" dir="2700000" algn="tl">
                    <a:srgbClr val="000000">
                      <a:alpha val="43137"/>
                    </a:srgbClr>
                  </a:outerShdw>
                </a:effectLst>
              </a:rPr>
              <a:t>For it has seemed good to the Holy Spirit and to us to lay on you no greater burden than these requirements:</a:t>
            </a:r>
            <a:r>
              <a:rPr lang="x-none" b="1" smtClean="0">
                <a:effectLst>
                  <a:outerShdw blurRad="38100" dist="38100" dir="2700000" algn="tl">
                    <a:srgbClr val="000000">
                      <a:alpha val="43137"/>
                    </a:srgbClr>
                  </a:outerShdw>
                </a:effectLst>
              </a:rPr>
              <a:t>  </a:t>
            </a:r>
            <a:r>
              <a:rPr lang="x-none" smtClean="0">
                <a:effectLst>
                  <a:outerShdw blurRad="38100" dist="38100" dir="2700000" algn="tl">
                    <a:srgbClr val="000000">
                      <a:alpha val="43137"/>
                    </a:srgbClr>
                  </a:outerShdw>
                </a:effectLst>
              </a:rPr>
              <a:t>that you abstain from what has been sacrificed to idols, and from blood, and from what has been strangled, and from sexual immorality. If you keep yourselves from these, you will do well. Farewell.  (Acts 15:24-29 ESV)</a:t>
            </a:r>
            <a:endParaRPr lang="en-US" dirty="0" smtClean="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5720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6" name="Picture 5" descr="10.jpg"/>
          <p:cNvPicPr>
            <a:picLocks noChangeAspect="1"/>
          </p:cNvPicPr>
          <p:nvPr/>
        </p:nvPicPr>
        <p:blipFill>
          <a:blip r:embed="rId3" cstate="print"/>
          <a:stretch>
            <a:fillRect/>
          </a:stretch>
        </p:blipFill>
        <p:spPr>
          <a:xfrm>
            <a:off x="534228" y="0"/>
            <a:ext cx="8075544"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2400" dirty="0">
              <a:effectLst>
                <a:outerShdw blurRad="38100" dist="38100" dir="2700000" algn="tl">
                  <a:srgbClr val="000000">
                    <a:alpha val="43137"/>
                  </a:srgbClr>
                </a:outerShdw>
              </a:effectLst>
              <a:latin typeface="Adobe Caslon Pro" pitchFamily="18" charset="0"/>
            </a:endParaRPr>
          </a:p>
        </p:txBody>
      </p:sp>
      <p:pic>
        <p:nvPicPr>
          <p:cNvPr id="4" name="Picture 3" descr="02.jpg"/>
          <p:cNvPicPr>
            <a:picLocks noChangeAspect="1"/>
          </p:cNvPicPr>
          <p:nvPr/>
        </p:nvPicPr>
        <p:blipFill>
          <a:blip r:embed="rId3" cstate="print"/>
          <a:stretch>
            <a:fillRect/>
          </a:stretch>
        </p:blipFill>
        <p:spPr>
          <a:xfrm>
            <a:off x="2464008" y="0"/>
            <a:ext cx="4215984"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5720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7" name="Picture 6" descr="11.jpg"/>
          <p:cNvPicPr>
            <a:picLocks noChangeAspect="1"/>
          </p:cNvPicPr>
          <p:nvPr/>
        </p:nvPicPr>
        <p:blipFill>
          <a:blip r:embed="rId3" cstate="print"/>
          <a:stretch>
            <a:fillRect/>
          </a:stretch>
        </p:blipFill>
        <p:spPr>
          <a:xfrm>
            <a:off x="302684" y="297942"/>
            <a:ext cx="8538633" cy="3073908"/>
          </a:xfrm>
          <a:prstGeom prst="rect">
            <a:avLst/>
          </a:prstGeom>
          <a:effectLst>
            <a:outerShdw blurRad="63500" sx="102000" sy="102000" algn="ctr" rotWithShape="0">
              <a:prstClr val="black">
                <a:alpha val="40000"/>
              </a:prstClr>
            </a:outerShdw>
          </a:effectLst>
        </p:spPr>
      </p:pic>
      <p:pic>
        <p:nvPicPr>
          <p:cNvPr id="4" name="Picture 3" descr="10.jpg"/>
          <p:cNvPicPr>
            <a:picLocks noChangeAspect="1"/>
          </p:cNvPicPr>
          <p:nvPr/>
        </p:nvPicPr>
        <p:blipFill>
          <a:blip r:embed="rId4" cstate="print"/>
          <a:stretch>
            <a:fillRect/>
          </a:stretch>
        </p:blipFill>
        <p:spPr>
          <a:xfrm>
            <a:off x="457200" y="2419350"/>
            <a:ext cx="3962400" cy="2523744"/>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5" name="Picture 4" descr="03.jpg"/>
          <p:cNvPicPr>
            <a:picLocks noChangeAspect="1"/>
          </p:cNvPicPr>
          <p:nvPr/>
        </p:nvPicPr>
        <p:blipFill>
          <a:blip r:embed="rId3" cstate="print"/>
          <a:stretch>
            <a:fillRect/>
          </a:stretch>
        </p:blipFill>
        <p:spPr>
          <a:xfrm>
            <a:off x="2483034" y="0"/>
            <a:ext cx="4177933"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5720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04.jpg"/>
          <p:cNvPicPr>
            <a:picLocks noChangeAspect="1"/>
          </p:cNvPicPr>
          <p:nvPr/>
        </p:nvPicPr>
        <p:blipFill>
          <a:blip r:embed="rId3" cstate="print"/>
          <a:stretch>
            <a:fillRect/>
          </a:stretch>
        </p:blipFill>
        <p:spPr>
          <a:xfrm>
            <a:off x="2351435" y="0"/>
            <a:ext cx="4441131"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2400" dirty="0">
              <a:effectLst>
                <a:outerShdw blurRad="38100" dist="38100" dir="2700000" algn="tl">
                  <a:srgbClr val="000000">
                    <a:alpha val="43137"/>
                  </a:srgbClr>
                </a:outerShdw>
              </a:effectLst>
              <a:latin typeface="Adobe Caslon Pro" pitchFamily="18" charset="0"/>
            </a:endParaRPr>
          </a:p>
        </p:txBody>
      </p:sp>
      <p:pic>
        <p:nvPicPr>
          <p:cNvPr id="4" name="Picture 3" descr="05.jpg"/>
          <p:cNvPicPr>
            <a:picLocks noChangeAspect="1"/>
          </p:cNvPicPr>
          <p:nvPr/>
        </p:nvPicPr>
        <p:blipFill>
          <a:blip r:embed="rId3" cstate="print"/>
          <a:stretch>
            <a:fillRect/>
          </a:stretch>
        </p:blipFill>
        <p:spPr>
          <a:xfrm>
            <a:off x="2415325" y="0"/>
            <a:ext cx="4313351"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5720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12-13.jpg"/>
          <p:cNvPicPr>
            <a:picLocks noChangeAspect="1"/>
          </p:cNvPicPr>
          <p:nvPr/>
        </p:nvPicPr>
        <p:blipFill>
          <a:blip r:embed="rId3" cstate="print"/>
          <a:stretch>
            <a:fillRect/>
          </a:stretch>
        </p:blipFill>
        <p:spPr>
          <a:xfrm>
            <a:off x="177512" y="209550"/>
            <a:ext cx="6299488" cy="3233737"/>
          </a:xfrm>
          <a:prstGeom prst="rect">
            <a:avLst/>
          </a:prstGeom>
          <a:effectLst>
            <a:outerShdw blurRad="63500" sx="102000" sy="102000" algn="ctr" rotWithShape="0">
              <a:prstClr val="black">
                <a:alpha val="40000"/>
              </a:prstClr>
            </a:outerShdw>
          </a:effectLst>
        </p:spPr>
      </p:pic>
      <p:pic>
        <p:nvPicPr>
          <p:cNvPr id="6" name="Picture 5" descr="10.jpg"/>
          <p:cNvPicPr>
            <a:picLocks noChangeAspect="1"/>
          </p:cNvPicPr>
          <p:nvPr/>
        </p:nvPicPr>
        <p:blipFill>
          <a:blip r:embed="rId4" cstate="print"/>
          <a:stretch>
            <a:fillRect/>
          </a:stretch>
        </p:blipFill>
        <p:spPr>
          <a:xfrm>
            <a:off x="4648200" y="1996088"/>
            <a:ext cx="4343400" cy="2766411"/>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5380</TotalTime>
  <Words>294</Words>
  <Application>Microsoft Office PowerPoint</Application>
  <PresentationFormat>On-screen Show (16:9)</PresentationFormat>
  <Paragraphs>44</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Times New Roman</vt:lpstr>
      <vt:lpstr>Tahoma</vt:lpstr>
      <vt:lpstr>Wingdings</vt:lpstr>
      <vt:lpstr>Corbel</vt:lpstr>
      <vt:lpstr>Adobe Caslon Pro</vt:lpstr>
      <vt:lpstr>Calibri</vt:lpstr>
      <vt:lpstr>Wingdings 2</vt:lpstr>
      <vt:lpstr>Wingdings 3</vt:lpstr>
      <vt:lpstr>Consolas</vt:lpstr>
      <vt:lpstr>Metro</vt:lpstr>
      <vt:lpstr>Understanding The Bible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Understanding The Bible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Johnson</dc:creator>
  <cp:lastModifiedBy>Roy Johnson</cp:lastModifiedBy>
  <cp:revision>492</cp:revision>
  <dcterms:created xsi:type="dcterms:W3CDTF">2010-01-20T03:08:51Z</dcterms:created>
  <dcterms:modified xsi:type="dcterms:W3CDTF">2010-06-04T20:14:56Z</dcterms:modified>
</cp:coreProperties>
</file>