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9" r:id="rId13"/>
    <p:sldId id="273" r:id="rId14"/>
    <p:sldId id="274" r:id="rId15"/>
    <p:sldId id="275" r:id="rId16"/>
    <p:sldId id="276" r:id="rId17"/>
    <p:sldId id="277" r:id="rId18"/>
    <p:sldId id="279" r:id="rId19"/>
    <p:sldId id="282" r:id="rId20"/>
    <p:sldId id="278" r:id="rId21"/>
    <p:sldId id="280" r:id="rId22"/>
    <p:sldId id="281"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38" autoAdjust="0"/>
  </p:normalViewPr>
  <p:slideViewPr>
    <p:cSldViewPr>
      <p:cViewPr varScale="1">
        <p:scale>
          <a:sx n="115" d="100"/>
          <a:sy n="115" d="100"/>
        </p:scale>
        <p:origin x="-684" y="-102"/>
      </p:cViewPr>
      <p:guideLst>
        <p:guide orient="horz" pos="1620"/>
        <p:guide pos="2880"/>
      </p:guideLst>
    </p:cSldViewPr>
  </p:slideViewPr>
  <p:outlineViewPr>
    <p:cViewPr>
      <p:scale>
        <a:sx n="33" d="100"/>
        <a:sy n="33" d="100"/>
      </p:scale>
      <p:origin x="48" y="1245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2AC60-7342-44B0-AA5F-DCF6670A36B0}" type="datetimeFigureOut">
              <a:rPr lang="en-US" smtClean="0"/>
              <a:pPr/>
              <a:t>2/18/2012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F33C5E-8CFC-411B-BB52-599F8FF14D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AC2AC60-7342-44B0-AA5F-DCF6670A36B0}" type="datetimeFigureOut">
              <a:rPr lang="en-US" smtClean="0"/>
              <a:pPr/>
              <a:t>2/18/2012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F33C5E-8CFC-411B-BB52-599F8FF14D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dirty="0" smtClean="0"/>
              <a:t>Mormon Beliefs</a:t>
            </a:r>
            <a:br>
              <a:rPr lang="en-US" sz="8000" dirty="0" smtClean="0"/>
            </a:br>
            <a:r>
              <a:rPr lang="en-US" sz="8000" dirty="0" smtClean="0"/>
              <a:t>About Salvation</a:t>
            </a:r>
            <a:endParaRPr lang="en-US" sz="80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Temple Work</a:t>
            </a:r>
            <a:endParaRPr lang="en-US" dirty="0"/>
          </a:p>
        </p:txBody>
      </p:sp>
      <p:sp>
        <p:nvSpPr>
          <p:cNvPr id="3" name="Content Placeholder 2"/>
          <p:cNvSpPr>
            <a:spLocks noGrp="1"/>
          </p:cNvSpPr>
          <p:nvPr>
            <p:ph idx="1"/>
          </p:nvPr>
        </p:nvSpPr>
        <p:spPr/>
        <p:txBody>
          <a:bodyPr>
            <a:normAutofit fontScale="55000" lnSpcReduction="20000"/>
          </a:bodyPr>
          <a:lstStyle/>
          <a:p>
            <a:r>
              <a:rPr lang="en-US" sz="3900" dirty="0" smtClean="0"/>
              <a:t>[T]hose saints who neglect [</a:t>
            </a:r>
            <a:r>
              <a:rPr lang="en-US" sz="3900" b="1" i="1" dirty="0" smtClean="0"/>
              <a:t>baptism for the dead</a:t>
            </a:r>
            <a:r>
              <a:rPr lang="en-US" sz="3900" dirty="0" smtClean="0"/>
              <a:t>], in behalf of their deceased relatives, do it at the peril of their own salvation (</a:t>
            </a:r>
            <a:r>
              <a:rPr lang="en-US" sz="3900" i="1" dirty="0" smtClean="0"/>
              <a:t>The Way to Perfection</a:t>
            </a:r>
            <a:r>
              <a:rPr lang="en-US" sz="3900" dirty="0" smtClean="0"/>
              <a:t>, Joseph Fielding Smith)</a:t>
            </a:r>
          </a:p>
          <a:p>
            <a:r>
              <a:rPr lang="en-US" sz="3900" b="1" i="1" dirty="0" smtClean="0"/>
              <a:t>Endowment</a:t>
            </a:r>
            <a:r>
              <a:rPr lang="en-US" sz="3900" dirty="0" smtClean="0"/>
              <a:t> is a formal introduction of the Mormon into the Mormon temple.  The ritual is said to “endow” Mormons with power and protection.  It involves ceremonial washings, anointing, the receiving of a new name, and the learning of secret handshakes.</a:t>
            </a:r>
          </a:p>
          <a:p>
            <a:r>
              <a:rPr lang="en-US" sz="3900" dirty="0" smtClean="0"/>
              <a:t>“And in order to obtain the highest, a man must enter into this order of the priesthood [meaning the new and </a:t>
            </a:r>
            <a:r>
              <a:rPr lang="en-US" sz="3900" b="1" i="1" dirty="0" smtClean="0"/>
              <a:t>everlasting covenant of marriage</a:t>
            </a:r>
            <a:r>
              <a:rPr lang="en-US" sz="3900" dirty="0" smtClean="0"/>
              <a:t>];  And if he does not, he cannot obtain it. (</a:t>
            </a:r>
            <a:r>
              <a:rPr lang="en-US" sz="3900" i="1" dirty="0" smtClean="0"/>
              <a:t>D&amp;C</a:t>
            </a:r>
            <a:r>
              <a:rPr lang="en-US" sz="3900" dirty="0" smtClean="0"/>
              <a:t> 131:2, 3)</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Mormon Postmortality Destinations</a:t>
            </a:r>
            <a:endParaRPr lang="en-US" sz="4800" dirty="0"/>
          </a:p>
        </p:txBody>
      </p:sp>
      <p:sp>
        <p:nvSpPr>
          <p:cNvPr id="3" name="Content Placeholder 2"/>
          <p:cNvSpPr>
            <a:spLocks noGrp="1"/>
          </p:cNvSpPr>
          <p:nvPr>
            <p:ph idx="1"/>
          </p:nvPr>
        </p:nvSpPr>
        <p:spPr/>
        <p:txBody>
          <a:bodyPr/>
          <a:lstStyle/>
          <a:p>
            <a:pPr algn="ctr"/>
            <a:r>
              <a:rPr lang="en-US" sz="4400" dirty="0" smtClean="0"/>
              <a:t>The Celestial Kingdom</a:t>
            </a:r>
          </a:p>
          <a:p>
            <a:pPr algn="ctr"/>
            <a:r>
              <a:rPr lang="en-US" sz="4400" dirty="0" smtClean="0"/>
              <a:t>The Terrestrial Kingdom</a:t>
            </a:r>
          </a:p>
          <a:p>
            <a:pPr algn="ctr"/>
            <a:r>
              <a:rPr lang="en-US" sz="4400" dirty="0" smtClean="0"/>
              <a:t>The Telestial Kingdom</a:t>
            </a:r>
          </a:p>
          <a:p>
            <a:pPr algn="ctr"/>
            <a:r>
              <a:rPr lang="en-US" sz="4400" dirty="0" smtClean="0"/>
              <a:t>The Outer Darkness</a:t>
            </a: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On January 21, 1836, in the Kirtland Temple, the Prophet received a vision of the celestial kingdom wherein he saw his father, mother, and brother Alvin (see D&amp;C 137).</a:t>
            </a:r>
            <a:endParaRPr lang="en-US" sz="2000" dirty="0"/>
          </a:p>
        </p:txBody>
      </p:sp>
      <p:pic>
        <p:nvPicPr>
          <p:cNvPr id="27650" name="Picture 2"/>
          <p:cNvPicPr>
            <a:picLocks noGrp="1" noChangeAspect="1" noChangeArrowheads="1"/>
          </p:cNvPicPr>
          <p:nvPr>
            <p:ph idx="1"/>
          </p:nvPr>
        </p:nvPicPr>
        <p:blipFill>
          <a:blip r:embed="rId2" cstate="print"/>
          <a:srcRect/>
          <a:stretch>
            <a:fillRect/>
          </a:stretch>
        </p:blipFill>
        <p:spPr bwMode="auto">
          <a:xfrm>
            <a:off x="2196147" y="1200150"/>
            <a:ext cx="4751705"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Mormon Celestial Kingdom</a:t>
            </a:r>
            <a:endParaRPr lang="en-US" dirty="0"/>
          </a:p>
        </p:txBody>
      </p:sp>
      <p:sp>
        <p:nvSpPr>
          <p:cNvPr id="4" name="Content Placeholder 3"/>
          <p:cNvSpPr>
            <a:spLocks noGrp="1"/>
          </p:cNvSpPr>
          <p:nvPr>
            <p:ph sz="half" idx="2"/>
          </p:nvPr>
        </p:nvSpPr>
        <p:spPr>
          <a:xfrm>
            <a:off x="3962400" y="1200151"/>
            <a:ext cx="4724400" cy="3394472"/>
          </a:xfrm>
        </p:spPr>
        <p:txBody>
          <a:bodyPr>
            <a:normAutofit fontScale="77500" lnSpcReduction="20000"/>
          </a:bodyPr>
          <a:lstStyle/>
          <a:p>
            <a:r>
              <a:rPr lang="en-US" dirty="0" smtClean="0"/>
              <a:t>The Highest Level: gods who have eternal families and give birth to spirit children</a:t>
            </a:r>
          </a:p>
          <a:p>
            <a:r>
              <a:rPr lang="en-US" dirty="0" smtClean="0"/>
              <a:t>The Middle Level: purpose not yet revealed</a:t>
            </a:r>
          </a:p>
          <a:p>
            <a:r>
              <a:rPr lang="en-US" dirty="0" smtClean="0"/>
              <a:t>The Lowest Level: faithful Mormons whose marriages were not sealed forever in a Mormon temple while on earth</a:t>
            </a:r>
          </a:p>
          <a:p>
            <a:r>
              <a:rPr lang="en-US" dirty="0" smtClean="0"/>
              <a:t>Also includes children who die before the age of eight</a:t>
            </a:r>
            <a:endParaRPr lang="en-US" dirty="0"/>
          </a:p>
        </p:txBody>
      </p:sp>
      <p:pic>
        <p:nvPicPr>
          <p:cNvPr id="5" name="Content Placeholder 4"/>
          <p:cNvPicPr>
            <a:picLocks noGrp="1" noChangeAspect="1" noChangeArrowheads="1"/>
          </p:cNvPicPr>
          <p:nvPr>
            <p:ph sz="half" idx="1"/>
          </p:nvPr>
        </p:nvPicPr>
        <p:blipFill>
          <a:blip r:embed="rId2" cstate="print"/>
          <a:srcRect/>
          <a:stretch>
            <a:fillRect/>
          </a:stretch>
        </p:blipFill>
        <p:spPr bwMode="auto">
          <a:xfrm>
            <a:off x="563703" y="1200150"/>
            <a:ext cx="3091967" cy="2743200"/>
          </a:xfrm>
          <a:prstGeom prst="rect">
            <a:avLst/>
          </a:prstGeom>
          <a:noFill/>
          <a:ln w="9525">
            <a:noFill/>
            <a:miter lim="800000"/>
            <a:headEnd/>
            <a:tailEnd/>
          </a:ln>
        </p:spPr>
      </p:pic>
      <p:sp>
        <p:nvSpPr>
          <p:cNvPr id="6" name="TextBox 5"/>
          <p:cNvSpPr txBox="1"/>
          <p:nvPr/>
        </p:nvSpPr>
        <p:spPr>
          <a:xfrm>
            <a:off x="914400" y="4095750"/>
            <a:ext cx="2149243" cy="646331"/>
          </a:xfrm>
          <a:prstGeom prst="rect">
            <a:avLst/>
          </a:prstGeom>
          <a:noFill/>
        </p:spPr>
        <p:txBody>
          <a:bodyPr wrap="none" rtlCol="0">
            <a:spAutoFit/>
          </a:bodyPr>
          <a:lstStyle/>
          <a:p>
            <a:pPr algn="ctr"/>
            <a:r>
              <a:rPr lang="en-US" dirty="0" smtClean="0"/>
              <a:t>Celestial Room</a:t>
            </a:r>
          </a:p>
          <a:p>
            <a:pPr algn="ctr"/>
            <a:r>
              <a:rPr lang="en-US" dirty="0" smtClean="0"/>
              <a:t>Salt Lake City Temple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Mormon Terrestrial Kingdom</a:t>
            </a:r>
            <a:endParaRPr lang="en-US" dirty="0"/>
          </a:p>
        </p:txBody>
      </p:sp>
      <p:sp>
        <p:nvSpPr>
          <p:cNvPr id="4" name="Content Placeholder 3"/>
          <p:cNvSpPr>
            <a:spLocks noGrp="1"/>
          </p:cNvSpPr>
          <p:nvPr>
            <p:ph sz="half" idx="2"/>
          </p:nvPr>
        </p:nvSpPr>
        <p:spPr>
          <a:xfrm>
            <a:off x="4038600" y="1200151"/>
            <a:ext cx="4648200" cy="3394472"/>
          </a:xfrm>
        </p:spPr>
        <p:txBody>
          <a:bodyPr>
            <a:normAutofit fontScale="77500" lnSpcReduction="20000"/>
          </a:bodyPr>
          <a:lstStyle/>
          <a:p>
            <a:r>
              <a:rPr lang="en-US" dirty="0" smtClean="0"/>
              <a:t>Accountable persons who die without the law, AND</a:t>
            </a:r>
          </a:p>
          <a:p>
            <a:r>
              <a:rPr lang="en-US" dirty="0" smtClean="0"/>
              <a:t>Those who reject the gospel in this life and accept it in the spirit world, AND</a:t>
            </a:r>
          </a:p>
          <a:p>
            <a:r>
              <a:rPr lang="en-US" dirty="0" smtClean="0"/>
              <a:t>Honorable men who are blinded by the craftiness of others and do not accept and live the gospel law, AND</a:t>
            </a:r>
          </a:p>
          <a:p>
            <a:r>
              <a:rPr lang="en-US" dirty="0" smtClean="0"/>
              <a:t>Lukewarm Mormons</a:t>
            </a:r>
          </a:p>
          <a:p>
            <a:r>
              <a:rPr lang="en-US" dirty="0" smtClean="0"/>
              <a:t>(nobody here is married)</a:t>
            </a:r>
            <a:endParaRPr lang="en-US" dirty="0"/>
          </a:p>
        </p:txBody>
      </p:sp>
      <p:pic>
        <p:nvPicPr>
          <p:cNvPr id="5" name="Content Placeholder 4"/>
          <p:cNvPicPr>
            <a:picLocks noGrp="1" noChangeAspect="1" noChangeArrowheads="1"/>
          </p:cNvPicPr>
          <p:nvPr>
            <p:ph sz="half" idx="1"/>
          </p:nvPr>
        </p:nvPicPr>
        <p:blipFill>
          <a:blip r:embed="rId2" cstate="print"/>
          <a:srcRect/>
          <a:stretch>
            <a:fillRect/>
          </a:stretch>
        </p:blipFill>
        <p:spPr bwMode="auto">
          <a:xfrm>
            <a:off x="457201" y="1437731"/>
            <a:ext cx="3289421" cy="2377440"/>
          </a:xfrm>
          <a:prstGeom prst="rect">
            <a:avLst/>
          </a:prstGeom>
          <a:noFill/>
          <a:ln w="9525">
            <a:noFill/>
            <a:miter lim="800000"/>
            <a:headEnd/>
            <a:tailEnd/>
          </a:ln>
        </p:spPr>
      </p:pic>
      <p:sp>
        <p:nvSpPr>
          <p:cNvPr id="6" name="TextBox 5"/>
          <p:cNvSpPr txBox="1"/>
          <p:nvPr/>
        </p:nvSpPr>
        <p:spPr>
          <a:xfrm>
            <a:off x="990600" y="4019550"/>
            <a:ext cx="2149242" cy="646331"/>
          </a:xfrm>
          <a:prstGeom prst="rect">
            <a:avLst/>
          </a:prstGeom>
          <a:noFill/>
        </p:spPr>
        <p:txBody>
          <a:bodyPr wrap="none" rtlCol="0">
            <a:spAutoFit/>
          </a:bodyPr>
          <a:lstStyle/>
          <a:p>
            <a:pPr algn="ctr"/>
            <a:r>
              <a:rPr lang="en-US" dirty="0" smtClean="0"/>
              <a:t>Terrestrial Room</a:t>
            </a:r>
          </a:p>
          <a:p>
            <a:pPr algn="ctr"/>
            <a:r>
              <a:rPr lang="en-US" dirty="0" smtClean="0"/>
              <a:t>Salt Lake City Temple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Mormon Telestial Kingdom</a:t>
            </a:r>
            <a:endParaRPr lang="en-US" dirty="0"/>
          </a:p>
        </p:txBody>
      </p:sp>
      <p:sp>
        <p:nvSpPr>
          <p:cNvPr id="4" name="Content Placeholder 3"/>
          <p:cNvSpPr>
            <a:spLocks noGrp="1"/>
          </p:cNvSpPr>
          <p:nvPr>
            <p:ph sz="half" idx="2"/>
          </p:nvPr>
        </p:nvSpPr>
        <p:spPr>
          <a:xfrm>
            <a:off x="3962400" y="1200151"/>
            <a:ext cx="4724400" cy="3394472"/>
          </a:xfrm>
        </p:spPr>
        <p:txBody>
          <a:bodyPr>
            <a:normAutofit fontScale="70000" lnSpcReduction="20000"/>
          </a:bodyPr>
          <a:lstStyle/>
          <a:p>
            <a:r>
              <a:rPr lang="en-US" dirty="0" smtClean="0"/>
              <a:t>“Most of the adult people…will go to the </a:t>
            </a:r>
            <a:r>
              <a:rPr lang="en-US" i="1" dirty="0" smtClean="0"/>
              <a:t>telestial kingdom</a:t>
            </a:r>
            <a:r>
              <a:rPr lang="en-US" dirty="0" smtClean="0"/>
              <a:t>.…They will be the endless hosts of people of all ages who have lived after the manner of the world;…rather than accept the testimony of Jesus; who have been liars and thieves, sorcerers and adulterers, blasphemers and murderers … (</a:t>
            </a:r>
            <a:r>
              <a:rPr lang="en-US" i="1" dirty="0" smtClean="0"/>
              <a:t>Mormon </a:t>
            </a:r>
            <a:r>
              <a:rPr lang="en-US" dirty="0" smtClean="0"/>
              <a:t>Doctrine, Bruce McConkie)</a:t>
            </a:r>
          </a:p>
          <a:p>
            <a:r>
              <a:rPr lang="en-US" dirty="0" smtClean="0"/>
              <a:t>(entry from Hell after temporary suffering for their sins; nobody here is married)</a:t>
            </a:r>
            <a:endParaRPr lang="en-US" dirty="0"/>
          </a:p>
        </p:txBody>
      </p:sp>
      <p:pic>
        <p:nvPicPr>
          <p:cNvPr id="5" name="Content Placeholder 4"/>
          <p:cNvPicPr>
            <a:picLocks noGrp="1" noChangeAspect="1" noChangeArrowheads="1"/>
          </p:cNvPicPr>
          <p:nvPr>
            <p:ph sz="half" idx="1"/>
          </p:nvPr>
        </p:nvPicPr>
        <p:blipFill>
          <a:blip r:embed="rId2" cstate="print"/>
          <a:srcRect/>
          <a:stretch>
            <a:fillRect/>
          </a:stretch>
        </p:blipFill>
        <p:spPr bwMode="auto">
          <a:xfrm>
            <a:off x="457203" y="1411362"/>
            <a:ext cx="3355312" cy="2468880"/>
          </a:xfrm>
          <a:prstGeom prst="rect">
            <a:avLst/>
          </a:prstGeom>
          <a:noFill/>
          <a:ln w="9525">
            <a:noFill/>
            <a:miter lim="800000"/>
            <a:headEnd/>
            <a:tailEnd/>
          </a:ln>
        </p:spPr>
      </p:pic>
      <p:sp>
        <p:nvSpPr>
          <p:cNvPr id="6" name="TextBox 5"/>
          <p:cNvSpPr txBox="1"/>
          <p:nvPr/>
        </p:nvSpPr>
        <p:spPr>
          <a:xfrm>
            <a:off x="990600" y="4095750"/>
            <a:ext cx="2149242" cy="646331"/>
          </a:xfrm>
          <a:prstGeom prst="rect">
            <a:avLst/>
          </a:prstGeom>
          <a:noFill/>
        </p:spPr>
        <p:txBody>
          <a:bodyPr wrap="none" rtlCol="0">
            <a:spAutoFit/>
          </a:bodyPr>
          <a:lstStyle/>
          <a:p>
            <a:pPr algn="ctr"/>
            <a:r>
              <a:rPr lang="en-US" dirty="0" smtClean="0"/>
              <a:t>Telestial Room</a:t>
            </a:r>
          </a:p>
          <a:p>
            <a:pPr algn="ctr"/>
            <a:r>
              <a:rPr lang="en-US" dirty="0" smtClean="0"/>
              <a:t>Salt Lake City Temple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Outer Darkness/Hell</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a:t>
            </a:r>
            <a:r>
              <a:rPr lang="en-US" b="1" dirty="0" smtClean="0"/>
              <a:t>temporary</a:t>
            </a:r>
            <a:r>
              <a:rPr lang="en-US" dirty="0" smtClean="0"/>
              <a:t> abode in the spirit world for those who were disobedient in mortality. In this sense, hell has an end. The spirits there will be taught the gospel, and sometime following their repentance they will be resurrected to a degree of glory of which they are worthy. Those who will not repent, but are nevertheless not sons of perdition, will remain in hell throughout the Millennium. After these thousand years of torment, they will be resurrected to a telestial glory (</a:t>
            </a:r>
            <a:r>
              <a:rPr lang="en-US" i="1" dirty="0" smtClean="0"/>
              <a:t>lds.org</a:t>
            </a:r>
            <a:r>
              <a:rPr lang="en-US" dirty="0" smtClean="0"/>
              <a:t>)</a:t>
            </a:r>
          </a:p>
          <a:p>
            <a:r>
              <a:rPr lang="en-US" dirty="0" smtClean="0"/>
              <a:t>the </a:t>
            </a:r>
            <a:r>
              <a:rPr lang="en-US" b="1" dirty="0" smtClean="0"/>
              <a:t>permanent</a:t>
            </a:r>
            <a:r>
              <a:rPr lang="en-US" dirty="0" smtClean="0"/>
              <a:t> location of those who are not redeemed by the atonement of Jesus Christ. In this sense, hell is permanent. It is for those who are found “filthy still” (</a:t>
            </a:r>
            <a:r>
              <a:rPr lang="en-US" i="1" dirty="0" smtClean="0"/>
              <a:t>D&amp;C</a:t>
            </a:r>
            <a:r>
              <a:rPr lang="en-US" dirty="0" smtClean="0"/>
              <a:t> 88:35, 102). This is the place where Satan, his angels, and the sons of perdition—those who have denied the Son after the Father has revealed him—will dwell eternally (</a:t>
            </a:r>
            <a:r>
              <a:rPr lang="en-US" i="1" dirty="0" smtClean="0"/>
              <a:t>lds.org</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 Required for Salvation</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smtClean="0"/>
              <a:t>“And Peter said to them, ‘Repent and be baptized every one of you in the name of Jesus Christ for the forgiveness of your sins, and you will receive the gift of the Holy Spirit. “(Acts 2:38 ESV)</a:t>
            </a:r>
          </a:p>
          <a:p>
            <a:pPr lvl="1"/>
            <a:r>
              <a:rPr lang="en-US" dirty="0" smtClean="0"/>
              <a:t>Rhodes interprets the “for” to mean “as a result of”, not “in order to attain”</a:t>
            </a:r>
          </a:p>
          <a:p>
            <a:pPr lvl="0"/>
            <a:r>
              <a:rPr lang="en-US" dirty="0" smtClean="0"/>
              <a:t>“Baptism, which corresponds to this, now saves you, not as a removal of dirt from the body but as an appeal to God for a good conscience, through the resurrection of Jesus Christ,” (I Peter 3:21 ESV)</a:t>
            </a:r>
          </a:p>
          <a:p>
            <a:pPr lvl="1"/>
            <a:r>
              <a:rPr lang="en-US" dirty="0" smtClean="0"/>
              <a:t>Most of the commentators I read point out that Peter is showing by the phrase “not as a removal of dirt from the body” that the physical ceremony doesn’t do the saving</a:t>
            </a:r>
          </a:p>
          <a:p>
            <a:r>
              <a:rPr lang="en-US" dirty="0" smtClean="0"/>
              <a:t>“Whoever believes and is baptized will be saved, but whoever does not believe will be condemned.” (Mark 16:16 ESV)</a:t>
            </a:r>
          </a:p>
          <a:p>
            <a:pPr lvl="1"/>
            <a:r>
              <a:rPr lang="en-US" dirty="0" smtClean="0"/>
              <a:t>Rhodes points out that the lack of belief is what results in condemnation and that the verse does not specifically address the lack of baptism</a:t>
            </a:r>
          </a:p>
          <a:p>
            <a:pPr lvl="1"/>
            <a:r>
              <a:rPr lang="en-US" dirty="0" smtClean="0"/>
              <a:t>Also, this verse is one of the two highly disputed passages in the 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Preaching to the Dead (1)</a:t>
            </a:r>
            <a:endParaRPr lang="en-US" dirty="0"/>
          </a:p>
        </p:txBody>
      </p:sp>
      <p:sp>
        <p:nvSpPr>
          <p:cNvPr id="3" name="Content Placeholder 2"/>
          <p:cNvSpPr>
            <a:spLocks noGrp="1"/>
          </p:cNvSpPr>
          <p:nvPr>
            <p:ph idx="1"/>
          </p:nvPr>
        </p:nvSpPr>
        <p:spPr/>
        <p:txBody>
          <a:bodyPr>
            <a:normAutofit lnSpcReduction="10000"/>
          </a:bodyPr>
          <a:lstStyle/>
          <a:p>
            <a:r>
              <a:rPr lang="en-US" sz="1900" dirty="0" smtClean="0"/>
              <a:t>“For Christ also suffered once for sins, the righteous for the unrighteous, that he might bring us to God, being put to death in the flesh but made alive in the spirit,</a:t>
            </a:r>
            <a:r>
              <a:rPr lang="en-US" sz="1900" b="1" dirty="0" smtClean="0"/>
              <a:t> </a:t>
            </a:r>
            <a:r>
              <a:rPr lang="en-US" sz="1900" dirty="0" smtClean="0"/>
              <a:t>in which he went and proclaimed to the spirits in prison,” (I Peter 3:18, 19 ESV)</a:t>
            </a:r>
          </a:p>
          <a:p>
            <a:r>
              <a:rPr lang="en-US" sz="1900" dirty="0" smtClean="0"/>
              <a:t>“For this is why the gospel was preached even to those who are dead, that though judged in the flesh the way people are, they might live in the spirit the way God does.” (I Peter 4:6 ESV)</a:t>
            </a:r>
          </a:p>
          <a:p>
            <a:r>
              <a:rPr lang="en-US" sz="1900" dirty="0" smtClean="0"/>
              <a:t>The Greek word used here is </a:t>
            </a:r>
            <a:r>
              <a:rPr lang="en-US" sz="1900" i="1" dirty="0" smtClean="0"/>
              <a:t>kerusso</a:t>
            </a:r>
            <a:r>
              <a:rPr lang="en-US" sz="1900" dirty="0" smtClean="0"/>
              <a:t>, meaning to proclaim, not </a:t>
            </a:r>
            <a:r>
              <a:rPr lang="en-US" sz="1900" i="1" dirty="0" smtClean="0"/>
              <a:t>euaggelizo</a:t>
            </a:r>
            <a:r>
              <a:rPr lang="en-US" sz="1900" dirty="0" smtClean="0"/>
              <a:t>, from which we get the word evangelize</a:t>
            </a:r>
          </a:p>
          <a:p>
            <a:r>
              <a:rPr lang="en-US" sz="1900" dirty="0" smtClean="0"/>
              <a:t>The general principle is that one should interpret the difficult by the clear.  Since it clearly says in Hebrews 9:27 and Luke 16:26 that there is no second chance to be saved after death, that is not what I Peter 3:18, 19 is saying</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Preaching to the Dead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 if it isn’t Jesus giving these spirits a second chance, what does I Peter 3:18, 19 mean?</a:t>
            </a:r>
          </a:p>
          <a:p>
            <a:r>
              <a:rPr lang="en-US" dirty="0" smtClean="0"/>
              <a:t>Theory 1: these spirits are the </a:t>
            </a:r>
            <a:r>
              <a:rPr lang="en-US" i="1" dirty="0" smtClean="0"/>
              <a:t>nephilim</a:t>
            </a:r>
            <a:r>
              <a:rPr lang="en-US" dirty="0" smtClean="0"/>
              <a:t> of Genesis 6:1-6, who are also the fallen angels of II Peter 2:4, 5 and Jude 6</a:t>
            </a:r>
          </a:p>
          <a:p>
            <a:r>
              <a:rPr lang="en-US" dirty="0" smtClean="0"/>
              <a:t>Theory 2: these spirits are the spirits of the wicked contemporaries of Noah who did not respond to the word of God given by Noah</a:t>
            </a:r>
          </a:p>
          <a:p>
            <a:r>
              <a:rPr lang="en-US" dirty="0" smtClean="0"/>
              <a:t>Theory 3: these are Noah’s human contemporaries, and the time referred to is in Noah’s day, with Jesus proclaiming through Noah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According to Mormons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General salvation is “that which comes by grace alone, without obedience to gospel law, [and] consists in the mere fact of being resurrected.  In this sense salvation is synonymous with immortality; it is the inseparable connection of body and spirit so that the resurrected personage lives forever …This kind of salvation eventually will come to all mankind, excepting the sons of perdition” (</a:t>
            </a:r>
            <a:r>
              <a:rPr lang="en-US" i="1" dirty="0" smtClean="0"/>
              <a:t>Mormon apostle Bruce McConkie)</a:t>
            </a:r>
            <a:endParaRPr lang="en-US" dirty="0" smtClean="0"/>
          </a:p>
          <a:p>
            <a:r>
              <a:rPr lang="en-US" dirty="0" smtClean="0"/>
              <a:t>Individual salvation is “that which man merits through his own acts through life and by obedience to the laws and ordinances of the gospel … salvation in its full and true meaning consists in gaining an inheritance in the highest of the three heavens … those who obtain it are gods” (</a:t>
            </a:r>
            <a:r>
              <a:rPr lang="en-US" i="1" dirty="0" smtClean="0"/>
              <a:t>Mormon apostle Bruce McConkie)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 for the Dead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“Otherwise, what do people mean by being baptized on behalf of the dead? If the dead are not raised at all, why are people baptized on their behalf?” (I Corinthians 15:29 ESV)</a:t>
            </a:r>
          </a:p>
          <a:p>
            <a:r>
              <a:rPr lang="en-US" dirty="0" smtClean="0"/>
              <a:t>“Up to 200 explanations have been given for this verse!  Most of these explanations are inane, prompted by a desire to conform this verse to an orthodox doctrine of baptism … [Paul] merely held up the teaching of being baptized for the dead as a practice of some who denied the resurrection … No interpretation of this text is entirely satisfactory, but this view has as its chief strength the natural reading of the Greek … Also it is noteworthy that Paul referred to ‘those’ (not ‘we’) who are baptized for the dead.” (David K. Lowery in </a:t>
            </a:r>
            <a:r>
              <a:rPr lang="en-US" i="1" dirty="0" smtClean="0"/>
              <a:t>Bible Knowledge Commentary)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Degrees of Glory in Heaven (1)</a:t>
            </a:r>
            <a:endParaRPr lang="en-US" dirty="0"/>
          </a:p>
        </p:txBody>
      </p:sp>
      <p:sp>
        <p:nvSpPr>
          <p:cNvPr id="3" name="Content Placeholder 2"/>
          <p:cNvSpPr>
            <a:spLocks noGrp="1"/>
          </p:cNvSpPr>
          <p:nvPr>
            <p:ph idx="1"/>
          </p:nvPr>
        </p:nvSpPr>
        <p:spPr/>
        <p:txBody>
          <a:bodyPr>
            <a:noAutofit/>
          </a:bodyPr>
          <a:lstStyle/>
          <a:p>
            <a:r>
              <a:rPr lang="en-US" sz="1400" b="1" baseline="30000" dirty="0" smtClean="0"/>
              <a:t> </a:t>
            </a:r>
            <a:r>
              <a:rPr lang="en-US" sz="1300" dirty="0" smtClean="0"/>
              <a:t>There are heavenly bodies and earthly bodies, but the glory of the heavenly is of one kind, and the glory of the earthly is of another.</a:t>
            </a:r>
            <a:r>
              <a:rPr lang="en-US" sz="1300" baseline="30000" dirty="0" smtClean="0"/>
              <a:t> 41 </a:t>
            </a:r>
            <a:r>
              <a:rPr lang="en-US" sz="1300" dirty="0" smtClean="0"/>
              <a:t>There is one glory of the sun, and another glory of the moon, and another glory of the stars; for star differs from star in glory. </a:t>
            </a:r>
          </a:p>
          <a:p>
            <a:r>
              <a:rPr lang="en-US" sz="1300" baseline="30000" dirty="0" smtClean="0"/>
              <a:t> 42 </a:t>
            </a:r>
            <a:r>
              <a:rPr lang="en-US" sz="1300" dirty="0" smtClean="0"/>
              <a:t>So is it with the resurrection of the dead. What is sown is perishable; what is raised is imperishable.</a:t>
            </a:r>
            <a:r>
              <a:rPr lang="en-US" sz="1300" baseline="30000" dirty="0" smtClean="0"/>
              <a:t> 43 </a:t>
            </a:r>
            <a:r>
              <a:rPr lang="en-US" sz="1300" dirty="0" smtClean="0"/>
              <a:t>It is sown in dishonor; it is raised in glory. It is sown in weakness; it is raised in power.</a:t>
            </a:r>
            <a:r>
              <a:rPr lang="en-US" sz="1300" baseline="30000" dirty="0" smtClean="0"/>
              <a:t> 44 </a:t>
            </a:r>
            <a:r>
              <a:rPr lang="en-US" sz="1300" dirty="0" smtClean="0"/>
              <a:t>It is sown a natural body; it is raised a spiritual body. If there is a natural body, there is also a spiritual body.</a:t>
            </a:r>
            <a:r>
              <a:rPr lang="en-US" sz="1300" baseline="30000" dirty="0" smtClean="0"/>
              <a:t> 45 </a:t>
            </a:r>
            <a:r>
              <a:rPr lang="en-US" sz="1300" dirty="0" smtClean="0"/>
              <a:t>Thus it is written, “The first man Adam became a living being”;</a:t>
            </a:r>
            <a:r>
              <a:rPr lang="en-US" sz="1300" baseline="30000" dirty="0" smtClean="0"/>
              <a:t>5 </a:t>
            </a:r>
            <a:r>
              <a:rPr lang="en-US" sz="1300" dirty="0" smtClean="0"/>
              <a:t> the last Adam became a life-giving spirit.</a:t>
            </a:r>
            <a:r>
              <a:rPr lang="en-US" sz="1300" baseline="30000" dirty="0" smtClean="0"/>
              <a:t> 46 </a:t>
            </a:r>
            <a:r>
              <a:rPr lang="en-US" sz="1300" dirty="0" smtClean="0"/>
              <a:t>But it is not the spiritual that is first but the natural, and then the spiritual.</a:t>
            </a:r>
            <a:r>
              <a:rPr lang="en-US" sz="1300" baseline="30000" dirty="0" smtClean="0"/>
              <a:t> 47 </a:t>
            </a:r>
            <a:r>
              <a:rPr lang="en-US" sz="1300" dirty="0" smtClean="0"/>
              <a:t>The first man was from the earth, a man of dust; the second man is from heaven.</a:t>
            </a:r>
            <a:r>
              <a:rPr lang="en-US" sz="1300" baseline="30000" dirty="0" smtClean="0"/>
              <a:t> 48 </a:t>
            </a:r>
            <a:r>
              <a:rPr lang="en-US" sz="1300" dirty="0" smtClean="0"/>
              <a:t>As was the man of dust, so also are those who are of the dust, and as is the man of heaven, so also are those who are of heaven.</a:t>
            </a:r>
            <a:r>
              <a:rPr lang="en-US" sz="1300" baseline="30000" dirty="0" smtClean="0"/>
              <a:t> 49 </a:t>
            </a:r>
            <a:r>
              <a:rPr lang="en-US" sz="1300" dirty="0" smtClean="0"/>
              <a:t>Just as we have borne the image of the man of dust, we shall</a:t>
            </a:r>
            <a:r>
              <a:rPr lang="en-US" sz="1300" baseline="30000" dirty="0" smtClean="0"/>
              <a:t>6 </a:t>
            </a:r>
            <a:r>
              <a:rPr lang="en-US" sz="1300" dirty="0" smtClean="0"/>
              <a:t> also bear the image of the man of heaven. </a:t>
            </a:r>
          </a:p>
          <a:p>
            <a:r>
              <a:rPr lang="en-US" sz="1300" baseline="30000" dirty="0" smtClean="0"/>
              <a:t> 50 </a:t>
            </a:r>
            <a:r>
              <a:rPr lang="en-US" sz="1300" dirty="0" smtClean="0"/>
              <a:t>I tell you this, brothers: flesh and blood cannot inherit the kingdom of God, nor does the perishable inherit the imperishable.</a:t>
            </a:r>
            <a:r>
              <a:rPr lang="en-US" sz="1300" baseline="30000" dirty="0" smtClean="0"/>
              <a:t> 51 </a:t>
            </a:r>
            <a:r>
              <a:rPr lang="en-US" sz="1300" dirty="0" smtClean="0"/>
              <a:t>Behold! I tell you a mystery. We shall not all sleep, but we shall all be changed,</a:t>
            </a:r>
            <a:r>
              <a:rPr lang="en-US" sz="1300" baseline="30000" dirty="0" smtClean="0"/>
              <a:t> 52 </a:t>
            </a:r>
            <a:r>
              <a:rPr lang="en-US" sz="1300" dirty="0" smtClean="0"/>
              <a:t>in a moment, in the twinkling of an eye, at the last trumpet. For the trumpet will sound, and the dead will be raised imperishable, and we shall be changed.</a:t>
            </a:r>
            <a:r>
              <a:rPr lang="en-US" sz="1300" baseline="30000" dirty="0" smtClean="0"/>
              <a:t> 53 </a:t>
            </a:r>
            <a:r>
              <a:rPr lang="en-US" sz="1300" dirty="0" smtClean="0"/>
              <a:t>For this perishable body must put on the imperishable, and this mortal body must put on immortality.  (I Corinthians 15: 40-53 ESV)</a:t>
            </a:r>
          </a:p>
          <a:p>
            <a:r>
              <a:rPr lang="en-US" sz="1300" dirty="0" smtClean="0"/>
              <a:t>Paul is distinguishing between the earthly body and the resurrection body</a:t>
            </a:r>
            <a:endParaRPr lang="en-US"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Degrees of Glory in Heaven (2)</a:t>
            </a:r>
            <a:endParaRPr lang="en-US" dirty="0"/>
          </a:p>
        </p:txBody>
      </p:sp>
      <p:sp>
        <p:nvSpPr>
          <p:cNvPr id="3" name="Content Placeholder 2"/>
          <p:cNvSpPr>
            <a:spLocks noGrp="1"/>
          </p:cNvSpPr>
          <p:nvPr>
            <p:ph idx="1"/>
          </p:nvPr>
        </p:nvSpPr>
        <p:spPr/>
        <p:txBody>
          <a:bodyPr>
            <a:normAutofit fontScale="40000" lnSpcReduction="20000"/>
          </a:bodyPr>
          <a:lstStyle/>
          <a:p>
            <a:pPr>
              <a:buNone/>
            </a:pPr>
            <a:endParaRPr lang="en-US" baseline="30000" dirty="0" smtClean="0"/>
          </a:p>
          <a:p>
            <a:r>
              <a:rPr lang="en-US" sz="4000" baseline="30000" dirty="0" smtClean="0"/>
              <a:t> </a:t>
            </a:r>
            <a:r>
              <a:rPr lang="en-US" sz="4000" dirty="0" smtClean="0"/>
              <a:t>I know a man in Christ who fourteen years ago was caught up to the third heaven-whether in the body or out of the body I do not know, God knows. (I Corinthians 12:2 ESV)</a:t>
            </a:r>
          </a:p>
          <a:p>
            <a:r>
              <a:rPr lang="en-US" sz="4100" dirty="0" smtClean="0"/>
              <a:t>But the land that you are going over to possess is a land of hills and valleys, which drinks water by the rain from </a:t>
            </a:r>
            <a:r>
              <a:rPr lang="en-US" sz="4100" b="1" i="1" dirty="0" smtClean="0"/>
              <a:t>heaven</a:t>
            </a:r>
            <a:r>
              <a:rPr lang="en-US" sz="4100" dirty="0" smtClean="0"/>
              <a:t>, (Deuteronomy 11:11 ESV)</a:t>
            </a:r>
          </a:p>
          <a:p>
            <a:r>
              <a:rPr lang="en-US" sz="4100" dirty="0" smtClean="0"/>
              <a:t>And God said, “Let there be lights in the expanse of the </a:t>
            </a:r>
            <a:r>
              <a:rPr lang="en-US" sz="4100" b="1" i="1" dirty="0" smtClean="0"/>
              <a:t>heavens</a:t>
            </a:r>
            <a:r>
              <a:rPr lang="en-US" sz="4100" dirty="0" smtClean="0"/>
              <a:t> to separate the day from the night. And let them be for signs and for seasons,</a:t>
            </a:r>
            <a:r>
              <a:rPr lang="en-US" sz="4100" i="1" baseline="30000" dirty="0" smtClean="0"/>
              <a:t> </a:t>
            </a:r>
            <a:r>
              <a:rPr lang="en-US" sz="4100" i="1" dirty="0" smtClean="0"/>
              <a:t> </a:t>
            </a:r>
            <a:r>
              <a:rPr lang="en-US" sz="4100" dirty="0" smtClean="0"/>
              <a:t>and for days and years, (Genesis 1:14 ESV)</a:t>
            </a:r>
          </a:p>
          <a:p>
            <a:r>
              <a:rPr lang="en-US" sz="4100" dirty="0" smtClean="0"/>
              <a:t>​​​​​​​​Look down from </a:t>
            </a:r>
            <a:r>
              <a:rPr lang="en-US" sz="4100" b="1" i="1" dirty="0" smtClean="0"/>
              <a:t>heaven</a:t>
            </a:r>
            <a:r>
              <a:rPr lang="en-US" sz="4100" dirty="0" smtClean="0"/>
              <a:t> and see, from your holy and beautiful</a:t>
            </a:r>
            <a:r>
              <a:rPr lang="en-US" sz="4100" i="1" dirty="0" smtClean="0"/>
              <a:t> </a:t>
            </a:r>
            <a:r>
              <a:rPr lang="en-US" sz="4100" dirty="0" smtClean="0"/>
              <a:t>habitation. Where are your zeal and your might? The stirring of your inner parts and your compassion are held back from me. (Isaiah 63:15 ESV)</a:t>
            </a:r>
          </a:p>
          <a:p>
            <a:r>
              <a:rPr lang="en-US" sz="4100" dirty="0" smtClean="0"/>
              <a:t>The Hebrew word is “shamayim” in all three verses</a:t>
            </a:r>
          </a:p>
          <a:p>
            <a:r>
              <a:rPr lang="en-US" sz="4100" dirty="0" smtClean="0"/>
              <a:t>Many commentators take Deuteronomy 11:11 to be referring to the atmosphere (first heaven), Genesis 1:14 to the universe outside the atmosphere (second heaven), and Isaiah 63:15 to the abode of God (third heaven)</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Exaltation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Lord created you and me for the purpose of becoming Gods like himself” (Brigham Young, </a:t>
            </a:r>
            <a:r>
              <a:rPr lang="en-US" i="1" dirty="0" smtClean="0"/>
              <a:t>Journal of Discourses</a:t>
            </a:r>
            <a:r>
              <a:rPr lang="en-US" dirty="0" smtClean="0"/>
              <a:t>, 1854-1856)</a:t>
            </a:r>
          </a:p>
          <a:p>
            <a:r>
              <a:rPr lang="en-US" i="1" dirty="0" smtClean="0"/>
              <a:t>“</a:t>
            </a:r>
            <a:r>
              <a:rPr lang="en-US" dirty="0" smtClean="0"/>
              <a:t>God himself was once as we are now, and is an exalted man, and sits enthroned in yonder heavens </a:t>
            </a:r>
            <a:r>
              <a:rPr lang="en-US" i="1" dirty="0" smtClean="0"/>
              <a:t>… </a:t>
            </a:r>
            <a:r>
              <a:rPr lang="en-US" dirty="0" smtClean="0"/>
              <a:t>You have got to learn to become Gods yourselves, the same as all Gods before you have done.“ (Joseph Smith, </a:t>
            </a:r>
            <a:r>
              <a:rPr lang="en-US" i="1" dirty="0" smtClean="0"/>
              <a:t>King Follett discourse</a:t>
            </a:r>
            <a:r>
              <a:rPr lang="en-US" dirty="0" smtClean="0"/>
              <a:t>, April 7, 1844)</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thumb/7/71/Plan_of_Salvation.jpg/350px-Plan_of_Salvation.jpg"/>
          <p:cNvPicPr>
            <a:picLocks noChangeAspect="1" noChangeArrowheads="1"/>
          </p:cNvPicPr>
          <p:nvPr/>
        </p:nvPicPr>
        <p:blipFill>
          <a:blip r:embed="rId2" cstate="print"/>
          <a:srcRect/>
          <a:stretch>
            <a:fillRect/>
          </a:stretch>
        </p:blipFill>
        <p:spPr bwMode="auto">
          <a:xfrm>
            <a:off x="1676400" y="209550"/>
            <a:ext cx="6084405" cy="457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of Existence in Mormonism</a:t>
            </a:r>
            <a:endParaRPr lang="en-US" dirty="0"/>
          </a:p>
        </p:txBody>
      </p:sp>
      <p:sp>
        <p:nvSpPr>
          <p:cNvPr id="3" name="Content Placeholder 2"/>
          <p:cNvSpPr>
            <a:spLocks noGrp="1"/>
          </p:cNvSpPr>
          <p:nvPr>
            <p:ph idx="1"/>
          </p:nvPr>
        </p:nvSpPr>
        <p:spPr/>
        <p:txBody>
          <a:bodyPr>
            <a:normAutofit fontScale="92500"/>
          </a:bodyPr>
          <a:lstStyle/>
          <a:p>
            <a:r>
              <a:rPr lang="en-US" b="1" i="1" dirty="0" smtClean="0"/>
              <a:t>Premortality</a:t>
            </a:r>
            <a:r>
              <a:rPr lang="en-US" dirty="0" smtClean="0"/>
              <a:t>: (pre-existence or First Estate)</a:t>
            </a:r>
          </a:p>
          <a:p>
            <a:r>
              <a:rPr lang="en-US" b="1" i="1" dirty="0" smtClean="0"/>
              <a:t>Mortality</a:t>
            </a:r>
            <a:r>
              <a:rPr lang="en-US" dirty="0" smtClean="0"/>
              <a:t>: (earthly life or Second Estate)</a:t>
            </a:r>
          </a:p>
          <a:p>
            <a:r>
              <a:rPr lang="en-US" b="1" i="1" dirty="0" smtClean="0"/>
              <a:t>Postmortality</a:t>
            </a:r>
            <a:r>
              <a:rPr lang="en-US" dirty="0" smtClean="0"/>
              <a:t>: (spirit world, paradise [for Mormons] vs. spirit prison [for non-Mormons])</a:t>
            </a:r>
          </a:p>
          <a:p>
            <a:r>
              <a:rPr lang="en-US" dirty="0" smtClean="0"/>
              <a:t>Agency: the right to choose between good and evil in each state of existence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Mormon Premortality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“Man, as a spirit, was begotten and born of heavenly parents, and reared to maturity in the eternal mansion of the Father, prior to coming upon the earth in a temporal body” (</a:t>
            </a:r>
            <a:r>
              <a:rPr lang="en-US" i="1" dirty="0" smtClean="0"/>
              <a:t>Gospel Principles)</a:t>
            </a:r>
          </a:p>
          <a:p>
            <a:r>
              <a:rPr lang="en-US" dirty="0" smtClean="0"/>
              <a:t>Man therefore has the same nature as God and can become a god through the proper use of agency</a:t>
            </a:r>
          </a:p>
          <a:p>
            <a:r>
              <a:rPr lang="en-US" dirty="0" smtClean="0"/>
              <a:t>Being born on earth means that the spirit child used his agency wisely in premortality and did not follow Lucifer in rebellion against God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Mormon Mortality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Since a spirit child has no physical body, it cannot face and overcome physical temptations and trials (a prerequisite to godhood in Mormonism)</a:t>
            </a:r>
          </a:p>
          <a:p>
            <a:r>
              <a:rPr lang="en-US" dirty="0" smtClean="0"/>
              <a:t>There are many necessary steps during mortality on the progression to godhood:</a:t>
            </a:r>
          </a:p>
          <a:p>
            <a:pPr lvl="1">
              <a:buFont typeface="Wingdings" pitchFamily="2" charset="2"/>
              <a:buChar char="§"/>
            </a:pPr>
            <a:r>
              <a:rPr lang="en-US" dirty="0" smtClean="0"/>
              <a:t>Baptism</a:t>
            </a:r>
          </a:p>
          <a:p>
            <a:pPr lvl="1">
              <a:buFont typeface="Wingdings" pitchFamily="2" charset="2"/>
              <a:buChar char="§"/>
            </a:pPr>
            <a:r>
              <a:rPr lang="en-US" dirty="0" smtClean="0"/>
              <a:t>Church membership</a:t>
            </a:r>
          </a:p>
          <a:p>
            <a:pPr lvl="1">
              <a:buFont typeface="Wingdings" pitchFamily="2" charset="2"/>
              <a:buChar char="§"/>
            </a:pPr>
            <a:r>
              <a:rPr lang="en-US" dirty="0" smtClean="0"/>
              <a:t>A consistent life of good works</a:t>
            </a:r>
          </a:p>
          <a:p>
            <a:pPr lvl="1">
              <a:buFont typeface="Wingdings" pitchFamily="2" charset="2"/>
              <a:buChar char="§"/>
            </a:pPr>
            <a:r>
              <a:rPr lang="en-US" dirty="0" smtClean="0"/>
              <a:t>Being found worthy</a:t>
            </a:r>
          </a:p>
          <a:p>
            <a:pPr lvl="1">
              <a:buFont typeface="Wingdings" pitchFamily="2" charset="2"/>
              <a:buChar char="§"/>
            </a:pPr>
            <a:r>
              <a:rPr lang="en-US" dirty="0" smtClean="0"/>
              <a:t>Obeying the Word of Wisdom</a:t>
            </a:r>
          </a:p>
          <a:p>
            <a:pPr lvl="1">
              <a:buFont typeface="Wingdings" pitchFamily="2" charset="2"/>
              <a:buChar char="§"/>
            </a:pPr>
            <a:r>
              <a:rPr lang="en-US" dirty="0" smtClean="0"/>
              <a:t>Temple work (baptism for the dead, endowment, eternal marriage)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 and Church Membership</a:t>
            </a:r>
            <a:endParaRPr lang="en-US" dirty="0"/>
          </a:p>
        </p:txBody>
      </p:sp>
      <p:sp>
        <p:nvSpPr>
          <p:cNvPr id="3" name="Content Placeholder 2"/>
          <p:cNvSpPr>
            <a:spLocks noGrp="1"/>
          </p:cNvSpPr>
          <p:nvPr>
            <p:ph idx="1"/>
          </p:nvPr>
        </p:nvSpPr>
        <p:spPr/>
        <p:txBody>
          <a:bodyPr>
            <a:normAutofit fontScale="47500" lnSpcReduction="20000"/>
          </a:bodyPr>
          <a:lstStyle/>
          <a:p>
            <a:r>
              <a:rPr lang="en-US" sz="4700" dirty="0" smtClean="0"/>
              <a:t>The Mormon must be “legally baptized in water by a legal administrator” </a:t>
            </a:r>
            <a:r>
              <a:rPr lang="en-US" sz="4700" i="1" dirty="0" smtClean="0"/>
              <a:t>( Mormon Doctrine</a:t>
            </a:r>
            <a:r>
              <a:rPr lang="en-US" sz="4700" dirty="0" smtClean="0"/>
              <a:t>, Bruce McConkie)</a:t>
            </a:r>
            <a:r>
              <a:rPr lang="en-US" sz="4700" i="1" dirty="0" smtClean="0"/>
              <a:t>,</a:t>
            </a:r>
            <a:r>
              <a:rPr lang="en-US" sz="4700" dirty="0" smtClean="0"/>
              <a:t> i.e., must be baptized by a member of the Mormon priesthood who is in good standing</a:t>
            </a:r>
          </a:p>
          <a:p>
            <a:r>
              <a:rPr lang="en-US" sz="4700" dirty="0" smtClean="0"/>
              <a:t>“… salvation is in the church, and of the church, and is obtained only through the church” (</a:t>
            </a:r>
            <a:r>
              <a:rPr lang="en-US" sz="4700" i="1" dirty="0" smtClean="0"/>
              <a:t>Deseret News)</a:t>
            </a:r>
          </a:p>
          <a:p>
            <a:r>
              <a:rPr lang="en-US" sz="4700" dirty="0" smtClean="0"/>
              <a:t>A person on the road to godhood “must become a member and live the gospel principles and ordinances of the true church of the Master―which is the Church of Jesus Christ of Latter-Day Saints restored to earth through divine revelations to the prophet Joseph Smith” (</a:t>
            </a:r>
            <a:r>
              <a:rPr lang="en-US" sz="4700" i="1" dirty="0" smtClean="0"/>
              <a:t>The Gospel Through the Ages</a:t>
            </a:r>
            <a:r>
              <a:rPr lang="en-US" sz="4700" dirty="0" smtClean="0"/>
              <a:t>, Milton Hunter)</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Worthiness and the Word of Wisdom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addition to living a life of good works, the Mormon trying to become a god must be found worthy, determined by an interview with a bishop.  This is necessary for access to a temple (temple recommend)</a:t>
            </a:r>
          </a:p>
          <a:p>
            <a:r>
              <a:rPr lang="en-US" dirty="0" smtClean="0"/>
              <a:t>“That inasmuch as any man drinketh </a:t>
            </a:r>
            <a:r>
              <a:rPr lang="en-US" b="1" i="1" dirty="0" smtClean="0"/>
              <a:t>wine</a:t>
            </a:r>
            <a:r>
              <a:rPr lang="en-US" dirty="0" smtClean="0"/>
              <a:t> or </a:t>
            </a:r>
            <a:r>
              <a:rPr lang="en-US" b="1" i="1" dirty="0" smtClean="0"/>
              <a:t>strong drink</a:t>
            </a:r>
            <a:r>
              <a:rPr lang="en-US" dirty="0" smtClean="0"/>
              <a:t> among you, behold it is not good, neither meet in the sight of your Father, only in assembling yourselves together to offer up your sacraments before him …  And, again, strong drinks are not for the belly, but for the washing of your bodies.  And again, </a:t>
            </a:r>
            <a:r>
              <a:rPr lang="en-US" b="1" i="1" dirty="0" smtClean="0"/>
              <a:t>tobacco</a:t>
            </a:r>
            <a:r>
              <a:rPr lang="en-US" dirty="0" smtClean="0"/>
              <a:t> is not for the body, neither for the belly, and is not good for man, but is an herb for bruises and all sick cattle, to be used with judgment and skill.  And again, </a:t>
            </a:r>
            <a:r>
              <a:rPr lang="en-US" b="1" i="1" dirty="0" smtClean="0"/>
              <a:t>hot drinks</a:t>
            </a:r>
            <a:r>
              <a:rPr lang="en-US" dirty="0" smtClean="0"/>
              <a:t> are not for the body or belly. (</a:t>
            </a:r>
            <a:r>
              <a:rPr lang="en-US" i="1" dirty="0" smtClean="0"/>
              <a:t>D&amp;C 89: 5, 7-9</a:t>
            </a:r>
            <a:r>
              <a:rPr lang="en-US" dirty="0" smtClean="0"/>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2572</Words>
  <Application>Microsoft Office PowerPoint</Application>
  <PresentationFormat>On-screen Show (16:9)</PresentationFormat>
  <Paragraphs>99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Mormon Beliefs About Salvation</vt:lpstr>
      <vt:lpstr>Salvation According to Mormons</vt:lpstr>
      <vt:lpstr>Exaltation</vt:lpstr>
      <vt:lpstr>Slide 4</vt:lpstr>
      <vt:lpstr>States of Existence in Mormonism</vt:lpstr>
      <vt:lpstr>Mormon Premortality</vt:lpstr>
      <vt:lpstr>Mormon Mortality</vt:lpstr>
      <vt:lpstr>Baptism and Church Membership</vt:lpstr>
      <vt:lpstr>Worthiness and the Word of Wisdom</vt:lpstr>
      <vt:lpstr>Temple Work</vt:lpstr>
      <vt:lpstr>Mormon Postmortality Destinations</vt:lpstr>
      <vt:lpstr>On January 21, 1836, in the Kirtland Temple, the Prophet received a vision of the celestial kingdom wherein he saw his father, mother, and brother Alvin (see D&amp;C 137).</vt:lpstr>
      <vt:lpstr>The Mormon Celestial Kingdom</vt:lpstr>
      <vt:lpstr>The Mormon Terrestrial Kingdom</vt:lpstr>
      <vt:lpstr>The Mormon Telestial Kingdom</vt:lpstr>
      <vt:lpstr>Outer Darkness/Hell</vt:lpstr>
      <vt:lpstr>Baptism Required for Salvation</vt:lpstr>
      <vt:lpstr>Preaching to the Dead (1)</vt:lpstr>
      <vt:lpstr>Preaching to the Dead (2)</vt:lpstr>
      <vt:lpstr>Baptism for the Dead</vt:lpstr>
      <vt:lpstr>Three Degrees of Glory in Heaven (1)</vt:lpstr>
      <vt:lpstr>Three Degrees of Glory in Heaven (2)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Mormon Beliefs About Salvation</dc:title>
  <dc:creator>Jacky</dc:creator>
  <cp:lastModifiedBy>Jacky</cp:lastModifiedBy>
  <cp:revision>61</cp:revision>
  <dcterms:created xsi:type="dcterms:W3CDTF">2012-02-11T03:01:17Z</dcterms:created>
  <dcterms:modified xsi:type="dcterms:W3CDTF">2012-02-18T18:10:52Z</dcterms:modified>
</cp:coreProperties>
</file>